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8" r:id="rId9"/>
    <p:sldId id="274" r:id="rId10"/>
    <p:sldId id="275" r:id="rId11"/>
    <p:sldId id="276" r:id="rId12"/>
    <p:sldId id="277" r:id="rId13"/>
    <p:sldId id="271" r:id="rId14"/>
    <p:sldId id="282" r:id="rId15"/>
    <p:sldId id="281" r:id="rId16"/>
    <p:sldId id="278" r:id="rId17"/>
    <p:sldId id="273" r:id="rId18"/>
    <p:sldId id="279" r:id="rId19"/>
    <p:sldId id="272" r:id="rId20"/>
    <p:sldId id="296" r:id="rId21"/>
    <p:sldId id="280" r:id="rId22"/>
    <p:sldId id="285" r:id="rId23"/>
    <p:sldId id="286" r:id="rId24"/>
    <p:sldId id="321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300" r:id="rId37"/>
    <p:sldId id="301" r:id="rId38"/>
    <p:sldId id="302" r:id="rId39"/>
    <p:sldId id="305" r:id="rId40"/>
    <p:sldId id="304" r:id="rId41"/>
    <p:sldId id="307" r:id="rId42"/>
    <p:sldId id="308" r:id="rId43"/>
    <p:sldId id="309" r:id="rId44"/>
    <p:sldId id="310" r:id="rId45"/>
    <p:sldId id="311" r:id="rId46"/>
    <p:sldId id="313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33" r:id="rId56"/>
    <p:sldId id="322" r:id="rId57"/>
    <p:sldId id="328" r:id="rId58"/>
    <p:sldId id="329" r:id="rId59"/>
    <p:sldId id="330" r:id="rId60"/>
    <p:sldId id="323" r:id="rId61"/>
    <p:sldId id="324" r:id="rId62"/>
    <p:sldId id="325" r:id="rId63"/>
    <p:sldId id="327" r:id="rId64"/>
    <p:sldId id="262" r:id="rId65"/>
    <p:sldId id="331" r:id="rId66"/>
    <p:sldId id="332" r:id="rId67"/>
    <p:sldId id="260" r:id="rId68"/>
    <p:sldId id="261" r:id="rId69"/>
    <p:sldId id="267" r:id="rId70"/>
    <p:sldId id="269" r:id="rId71"/>
    <p:sldId id="270" r:id="rId72"/>
    <p:sldId id="283" r:id="rId73"/>
    <p:sldId id="284" r:id="rId7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90F7"/>
    <a:srgbClr val="A01687"/>
    <a:srgbClr val="61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4"/>
    <p:restoredTop sz="94715"/>
  </p:normalViewPr>
  <p:slideViewPr>
    <p:cSldViewPr snapToGrid="0">
      <p:cViewPr varScale="1">
        <p:scale>
          <a:sx n="124" d="100"/>
          <a:sy n="124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604D2-9C24-A44F-A3A0-DA95C2965832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A4F3C-70CA-1F41-AF2F-BAEBF8B5BA3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470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366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71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98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b="1" dirty="0" err="1"/>
              <a:t>Segmento</a:t>
            </a:r>
            <a:r>
              <a:rPr lang="en-GB" b="1" dirty="0"/>
              <a:t> __PAGEZERO</a:t>
            </a:r>
            <a:r>
              <a:rPr lang="en-GB" dirty="0"/>
              <a:t>: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uno </a:t>
            </a:r>
            <a:r>
              <a:rPr lang="en-GB" dirty="0" err="1"/>
              <a:t>spazio</a:t>
            </a:r>
            <a:r>
              <a:rPr lang="en-GB" dirty="0"/>
              <a:t> di </a:t>
            </a:r>
            <a:r>
              <a:rPr lang="en-GB" dirty="0" err="1"/>
              <a:t>indirizzamento</a:t>
            </a:r>
            <a:r>
              <a:rPr lang="en-GB" dirty="0"/>
              <a:t> </a:t>
            </a:r>
            <a:r>
              <a:rPr lang="en-GB" dirty="0" err="1"/>
              <a:t>virtuale</a:t>
            </a:r>
            <a:r>
              <a:rPr lang="en-GB" dirty="0"/>
              <a:t> </a:t>
            </a:r>
            <a:r>
              <a:rPr lang="en-GB" dirty="0" err="1"/>
              <a:t>riservato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.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catturare</a:t>
            </a:r>
            <a:r>
              <a:rPr lang="en-GB" dirty="0"/>
              <a:t> </a:t>
            </a:r>
            <a:r>
              <a:rPr lang="en-GB" dirty="0" err="1"/>
              <a:t>accessi</a:t>
            </a:r>
            <a:r>
              <a:rPr lang="en-GB" dirty="0"/>
              <a:t> nulli e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accessi</a:t>
            </a:r>
            <a:r>
              <a:rPr lang="en-GB" dirty="0"/>
              <a:t> a </a:t>
            </a:r>
            <a:r>
              <a:rPr lang="en-GB" dirty="0" err="1"/>
              <a:t>indirizzi</a:t>
            </a:r>
            <a:r>
              <a:rPr lang="en-GB" dirty="0"/>
              <a:t> </a:t>
            </a:r>
            <a:r>
              <a:rPr lang="en-GB" dirty="0" err="1"/>
              <a:t>bassi</a:t>
            </a:r>
            <a:r>
              <a:rPr lang="en-GB" dirty="0"/>
              <a:t>. La </a:t>
            </a:r>
            <a:r>
              <a:rPr lang="en-GB" dirty="0" err="1"/>
              <a:t>dimensione</a:t>
            </a:r>
            <a:r>
              <a:rPr lang="en-GB" dirty="0"/>
              <a:t> di 4294967296 byte (4 GB)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tipica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a 64 bit per </a:t>
            </a:r>
            <a:r>
              <a:rPr lang="en-GB" dirty="0" err="1"/>
              <a:t>garantire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non ci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accessi</a:t>
            </a:r>
            <a:r>
              <a:rPr lang="en-GB" dirty="0"/>
              <a:t> </a:t>
            </a:r>
            <a:r>
              <a:rPr lang="en-GB" dirty="0" err="1"/>
              <a:t>validi</a:t>
            </a:r>
            <a:r>
              <a:rPr lang="en-GB" dirty="0"/>
              <a:t> a </a:t>
            </a:r>
            <a:r>
              <a:rPr lang="en-GB" dirty="0" err="1"/>
              <a:t>indirizzi</a:t>
            </a:r>
            <a:r>
              <a:rPr lang="en-GB" dirty="0"/>
              <a:t> </a:t>
            </a:r>
            <a:r>
              <a:rPr lang="en-GB" dirty="0" err="1"/>
              <a:t>bassi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Segmento</a:t>
            </a:r>
            <a:r>
              <a:rPr lang="en-GB" b="1" dirty="0"/>
              <a:t> __TEXT</a:t>
            </a:r>
            <a:r>
              <a:rPr lang="en-GB" dirty="0"/>
              <a:t>: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eseguibile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. Le </a:t>
            </a:r>
            <a:r>
              <a:rPr lang="en-GB" dirty="0" err="1"/>
              <a:t>sezioni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includono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__text: </a:t>
            </a:r>
            <a:r>
              <a:rPr lang="en-GB" dirty="0" err="1"/>
              <a:t>Contiene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 </a:t>
            </a:r>
            <a:r>
              <a:rPr lang="en-GB" dirty="0" err="1"/>
              <a:t>effettivo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. Nel </a:t>
            </a:r>
            <a:r>
              <a:rPr lang="en-GB" dirty="0" err="1"/>
              <a:t>tuo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, </a:t>
            </a:r>
            <a:r>
              <a:rPr lang="en-GB" dirty="0" err="1"/>
              <a:t>occupa</a:t>
            </a:r>
            <a:r>
              <a:rPr lang="en-GB" dirty="0"/>
              <a:t> 20 byte.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__</a:t>
            </a:r>
            <a:r>
              <a:rPr lang="en-GB" dirty="0" err="1"/>
              <a:t>unwind_info</a:t>
            </a:r>
            <a:r>
              <a:rPr lang="en-GB" dirty="0"/>
              <a:t>: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per il </a:t>
            </a:r>
            <a:r>
              <a:rPr lang="en-GB" dirty="0" err="1"/>
              <a:t>sistema</a:t>
            </a:r>
            <a:r>
              <a:rPr lang="en-GB" dirty="0"/>
              <a:t> di </a:t>
            </a:r>
            <a:r>
              <a:rPr lang="en-GB" dirty="0" err="1"/>
              <a:t>gestione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eccezioni</a:t>
            </a:r>
            <a:r>
              <a:rPr lang="en-GB" dirty="0"/>
              <a:t>, </a:t>
            </a:r>
            <a:r>
              <a:rPr lang="en-GB" dirty="0" err="1"/>
              <a:t>utili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l'unwinding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stack. </a:t>
            </a:r>
            <a:r>
              <a:rPr lang="en-GB" dirty="0" err="1"/>
              <a:t>Occupa</a:t>
            </a:r>
            <a:r>
              <a:rPr lang="en-GB" dirty="0"/>
              <a:t> 88 byte.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Segmento</a:t>
            </a:r>
            <a:r>
              <a:rPr lang="en-GB" b="1" dirty="0"/>
              <a:t> __DATA</a:t>
            </a:r>
            <a:r>
              <a:rPr lang="en-GB" dirty="0"/>
              <a:t>: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inizializzati</a:t>
            </a:r>
            <a:r>
              <a:rPr lang="en-GB" dirty="0"/>
              <a:t> e non </a:t>
            </a:r>
            <a:r>
              <a:rPr lang="en-GB" dirty="0" err="1"/>
              <a:t>inizializzati</a:t>
            </a:r>
            <a:r>
              <a:rPr lang="en-GB" dirty="0"/>
              <a:t>. Le </a:t>
            </a:r>
            <a:r>
              <a:rPr lang="en-GB" dirty="0" err="1"/>
              <a:t>sezioni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includono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__data: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e </a:t>
            </a:r>
            <a:r>
              <a:rPr lang="en-GB" dirty="0" err="1"/>
              <a:t>statiche</a:t>
            </a:r>
            <a:r>
              <a:rPr lang="en-GB" dirty="0"/>
              <a:t> </a:t>
            </a:r>
            <a:r>
              <a:rPr lang="en-GB" dirty="0" err="1"/>
              <a:t>inizializzate</a:t>
            </a:r>
            <a:r>
              <a:rPr lang="en-GB" dirty="0"/>
              <a:t>, come </a:t>
            </a:r>
            <a:r>
              <a:rPr lang="en-GB" dirty="0" err="1"/>
              <a:t>variabile_globale</a:t>
            </a:r>
            <a:r>
              <a:rPr lang="en-GB" dirty="0"/>
              <a:t> e </a:t>
            </a:r>
            <a:r>
              <a:rPr lang="en-GB" dirty="0" err="1"/>
              <a:t>l'array</a:t>
            </a:r>
            <a:r>
              <a:rPr lang="en-GB" dirty="0"/>
              <a:t> s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tuo</a:t>
            </a:r>
            <a:r>
              <a:rPr lang="en-GB" dirty="0"/>
              <a:t> </a:t>
            </a:r>
            <a:r>
              <a:rPr lang="en-GB" dirty="0" err="1"/>
              <a:t>programma</a:t>
            </a:r>
            <a:r>
              <a:rPr lang="en-GB" dirty="0"/>
              <a:t>. </a:t>
            </a:r>
            <a:r>
              <a:rPr lang="en-GB" dirty="0" err="1"/>
              <a:t>Occupa</a:t>
            </a:r>
            <a:r>
              <a:rPr lang="en-GB" dirty="0"/>
              <a:t> 16 byte.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__common: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globali</a:t>
            </a:r>
            <a:r>
              <a:rPr lang="en-GB" dirty="0"/>
              <a:t> non </a:t>
            </a:r>
            <a:r>
              <a:rPr lang="en-GB" dirty="0" err="1"/>
              <a:t>inizializzate</a:t>
            </a:r>
            <a:r>
              <a:rPr lang="en-GB" dirty="0"/>
              <a:t> (come int </a:t>
            </a:r>
            <a:r>
              <a:rPr lang="en-GB" dirty="0" err="1"/>
              <a:t>i</a:t>
            </a:r>
            <a:r>
              <a:rPr lang="en-GB" dirty="0"/>
              <a:t>;).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hanno</a:t>
            </a:r>
            <a:r>
              <a:rPr lang="en-GB" dirty="0"/>
              <a:t>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assegnato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e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inizializzate</a:t>
            </a:r>
            <a:r>
              <a:rPr lang="en-GB" dirty="0"/>
              <a:t> a zero. </a:t>
            </a:r>
            <a:r>
              <a:rPr lang="en-GB" dirty="0" err="1"/>
              <a:t>Occupa</a:t>
            </a:r>
            <a:r>
              <a:rPr lang="en-GB" dirty="0"/>
              <a:t> 4 byte e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indicato</a:t>
            </a:r>
            <a:r>
              <a:rPr lang="en-GB" dirty="0"/>
              <a:t> come "</a:t>
            </a:r>
            <a:r>
              <a:rPr lang="en-GB" dirty="0" err="1"/>
              <a:t>zerofill</a:t>
            </a:r>
            <a:r>
              <a:rPr lang="en-GB" dirty="0"/>
              <a:t>", il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significa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occupa</a:t>
            </a:r>
            <a:r>
              <a:rPr lang="en-GB" dirty="0"/>
              <a:t> </a:t>
            </a:r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file </a:t>
            </a:r>
            <a:r>
              <a:rPr lang="en-GB" dirty="0" err="1"/>
              <a:t>eseguibile</a:t>
            </a:r>
            <a:r>
              <a:rPr lang="en-GB" dirty="0"/>
              <a:t> ma </a:t>
            </a:r>
            <a:r>
              <a:rPr lang="en-GB" dirty="0" err="1"/>
              <a:t>verrà</a:t>
            </a:r>
            <a:r>
              <a:rPr lang="en-GB" dirty="0"/>
              <a:t> </a:t>
            </a:r>
            <a:r>
              <a:rPr lang="en-GB" dirty="0" err="1"/>
              <a:t>allocato</a:t>
            </a:r>
            <a:r>
              <a:rPr lang="en-GB" dirty="0"/>
              <a:t> e </a:t>
            </a:r>
            <a:r>
              <a:rPr lang="en-GB" dirty="0" err="1"/>
              <a:t>azzerato</a:t>
            </a:r>
            <a:r>
              <a:rPr lang="en-GB" dirty="0"/>
              <a:t> a runtime.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Segmento</a:t>
            </a:r>
            <a:r>
              <a:rPr lang="en-GB" b="1" dirty="0"/>
              <a:t> __LINKEDIT</a:t>
            </a:r>
            <a:r>
              <a:rPr lang="en-GB" dirty="0"/>
              <a:t>: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utilizzati</a:t>
            </a:r>
            <a:r>
              <a:rPr lang="en-GB" dirty="0"/>
              <a:t> dal linker </a:t>
            </a:r>
            <a:r>
              <a:rPr lang="en-GB" dirty="0" err="1"/>
              <a:t>dinamico</a:t>
            </a:r>
            <a:r>
              <a:rPr lang="en-GB" dirty="0"/>
              <a:t>, come </a:t>
            </a:r>
            <a:r>
              <a:rPr lang="en-GB" dirty="0" err="1"/>
              <a:t>simboli</a:t>
            </a:r>
            <a:r>
              <a:rPr lang="en-GB" dirty="0"/>
              <a:t>, </a:t>
            </a:r>
            <a:r>
              <a:rPr lang="en-GB" dirty="0" err="1"/>
              <a:t>stringhe</a:t>
            </a:r>
            <a:r>
              <a:rPr lang="en-GB" dirty="0"/>
              <a:t> e </a:t>
            </a:r>
            <a:r>
              <a:rPr lang="en-GB" dirty="0" err="1"/>
              <a:t>informazioni</a:t>
            </a:r>
            <a:r>
              <a:rPr lang="en-GB" dirty="0"/>
              <a:t> di debug.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7429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3035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953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7665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159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9803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097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Ecco </a:t>
            </a:r>
            <a:r>
              <a:rPr lang="en-GB" dirty="0" err="1"/>
              <a:t>alcune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</a:t>
            </a:r>
            <a:r>
              <a:rPr lang="en-GB" dirty="0" err="1"/>
              <a:t>sull'output</a:t>
            </a:r>
            <a:r>
              <a:rPr lang="en-GB" dirty="0"/>
              <a:t>:</a:t>
            </a:r>
          </a:p>
          <a:p>
            <a:pPr>
              <a:buFont typeface="+mj-lt"/>
              <a:buAutoNum type="arabicPeriod"/>
            </a:pPr>
            <a:r>
              <a:rPr lang="en-GB" dirty="0"/>
              <a:t>__DATA: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regioni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contengono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costanti</a:t>
            </a:r>
            <a:r>
              <a:rPr lang="en-GB" dirty="0"/>
              <a:t>. Ad </a:t>
            </a:r>
            <a:r>
              <a:rPr lang="en-GB" dirty="0" err="1"/>
              <a:t>esempio</a:t>
            </a:r>
            <a:r>
              <a:rPr lang="en-GB" dirty="0"/>
              <a:t>, 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regioni</a:t>
            </a:r>
            <a:r>
              <a:rPr lang="en-GB" dirty="0"/>
              <a:t> relative a </a:t>
            </a:r>
            <a:r>
              <a:rPr lang="en-GB" dirty="0" err="1"/>
              <a:t>librerie</a:t>
            </a:r>
            <a:r>
              <a:rPr lang="en-GB" dirty="0"/>
              <a:t> di </a:t>
            </a:r>
            <a:r>
              <a:rPr lang="en-GB" dirty="0" err="1"/>
              <a:t>sistema</a:t>
            </a:r>
            <a:r>
              <a:rPr lang="en-GB" dirty="0"/>
              <a:t> come </a:t>
            </a:r>
            <a:r>
              <a:rPr lang="en-GB" dirty="0" err="1"/>
              <a:t>libsystem_sandbox.dylib</a:t>
            </a:r>
            <a:r>
              <a:rPr lang="en-GB" dirty="0"/>
              <a:t>, </a:t>
            </a:r>
            <a:r>
              <a:rPr lang="en-GB" dirty="0" err="1"/>
              <a:t>libquarantine.dylib</a:t>
            </a:r>
            <a:r>
              <a:rPr lang="en-GB" dirty="0"/>
              <a:t>, </a:t>
            </a:r>
            <a:r>
              <a:rPr lang="en-GB" dirty="0" err="1"/>
              <a:t>libsystem_coreservices.dylib</a:t>
            </a:r>
            <a:r>
              <a:rPr lang="en-GB" dirty="0"/>
              <a:t>, </a:t>
            </a:r>
            <a:r>
              <a:rPr lang="en-GB" dirty="0" err="1"/>
              <a:t>ecc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 err="1"/>
              <a:t>dyld</a:t>
            </a:r>
            <a:r>
              <a:rPr lang="en-GB" dirty="0"/>
              <a:t> private memory: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privata</a:t>
            </a:r>
            <a:r>
              <a:rPr lang="en-GB" dirty="0"/>
              <a:t> </a:t>
            </a:r>
            <a:r>
              <a:rPr lang="en-GB" dirty="0" err="1"/>
              <a:t>allocata</a:t>
            </a:r>
            <a:r>
              <a:rPr lang="en-GB" dirty="0"/>
              <a:t> per il loader </a:t>
            </a:r>
            <a:r>
              <a:rPr lang="en-GB" dirty="0" err="1"/>
              <a:t>dinamico</a:t>
            </a:r>
            <a:r>
              <a:rPr lang="en-GB" dirty="0"/>
              <a:t> (</a:t>
            </a:r>
            <a:r>
              <a:rPr lang="en-GB" dirty="0" err="1"/>
              <a:t>dyld</a:t>
            </a:r>
            <a:r>
              <a:rPr lang="en-GB" dirty="0"/>
              <a:t>). </a:t>
            </a:r>
            <a:r>
              <a:rPr lang="en-GB" dirty="0" err="1"/>
              <a:t>Dyld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responsabile</a:t>
            </a:r>
            <a:r>
              <a:rPr lang="en-GB" dirty="0"/>
              <a:t> del </a:t>
            </a:r>
            <a:r>
              <a:rPr lang="en-GB" dirty="0" err="1"/>
              <a:t>caricamento</a:t>
            </a:r>
            <a:r>
              <a:rPr lang="en-GB" dirty="0"/>
              <a:t> e </a:t>
            </a:r>
            <a:r>
              <a:rPr lang="en-GB" dirty="0" err="1"/>
              <a:t>dell'esecuzione</a:t>
            </a:r>
            <a:r>
              <a:rPr lang="en-GB" dirty="0"/>
              <a:t> di </a:t>
            </a:r>
            <a:r>
              <a:rPr lang="en-GB" dirty="0" err="1"/>
              <a:t>librerie</a:t>
            </a:r>
            <a:r>
              <a:rPr lang="en-GB" dirty="0"/>
              <a:t> </a:t>
            </a:r>
            <a:r>
              <a:rPr lang="en-GB" dirty="0" err="1"/>
              <a:t>dinamiche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Kernel </a:t>
            </a:r>
            <a:r>
              <a:rPr lang="en-GB" dirty="0" err="1"/>
              <a:t>Alloc</a:t>
            </a:r>
            <a:r>
              <a:rPr lang="en-GB" dirty="0"/>
              <a:t> Once: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rappresenta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allocata</a:t>
            </a:r>
            <a:r>
              <a:rPr lang="en-GB" dirty="0"/>
              <a:t> dal kernel </a:t>
            </a:r>
            <a:r>
              <a:rPr lang="en-GB" dirty="0" err="1"/>
              <a:t>una</a:t>
            </a:r>
            <a:r>
              <a:rPr lang="en-GB" dirty="0"/>
              <a:t> sola volta.</a:t>
            </a:r>
          </a:p>
          <a:p>
            <a:pPr>
              <a:buFont typeface="+mj-lt"/>
              <a:buAutoNum type="arabicPeriod"/>
            </a:pPr>
            <a:r>
              <a:rPr lang="en-GB" dirty="0"/>
              <a:t>MALLOC metadata: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metadati</a:t>
            </a:r>
            <a:r>
              <a:rPr lang="en-GB" dirty="0"/>
              <a:t> </a:t>
            </a:r>
            <a:r>
              <a:rPr lang="en-GB" dirty="0" err="1"/>
              <a:t>relativi</a:t>
            </a:r>
            <a:r>
              <a:rPr lang="en-GB" dirty="0"/>
              <a:t> </a:t>
            </a:r>
            <a:r>
              <a:rPr lang="en-GB" dirty="0" err="1"/>
              <a:t>all'allocazione</a:t>
            </a:r>
            <a:r>
              <a:rPr lang="en-GB" dirty="0"/>
              <a:t> </a:t>
            </a:r>
            <a:r>
              <a:rPr lang="en-GB" dirty="0" err="1"/>
              <a:t>dinamica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MALLOC_TINY e MALLOC_SMALL: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sezioni</a:t>
            </a:r>
            <a:r>
              <a:rPr lang="en-GB" dirty="0"/>
              <a:t> </a:t>
            </a:r>
            <a:r>
              <a:rPr lang="en-GB" dirty="0" err="1"/>
              <a:t>rappresentano</a:t>
            </a:r>
            <a:r>
              <a:rPr lang="en-GB" dirty="0"/>
              <a:t> le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utilizzate</a:t>
            </a:r>
            <a:r>
              <a:rPr lang="en-GB" dirty="0"/>
              <a:t> per </a:t>
            </a:r>
            <a:r>
              <a:rPr lang="en-GB" dirty="0" err="1"/>
              <a:t>l'allocazione</a:t>
            </a:r>
            <a:r>
              <a:rPr lang="en-GB" dirty="0"/>
              <a:t> di </a:t>
            </a:r>
            <a:r>
              <a:rPr lang="en-GB" dirty="0" err="1"/>
              <a:t>piccole</a:t>
            </a:r>
            <a:r>
              <a:rPr lang="en-GB" dirty="0"/>
              <a:t> </a:t>
            </a:r>
            <a:r>
              <a:rPr lang="en-GB" dirty="0" err="1"/>
              <a:t>quantità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dinamica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Stack: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rappresenta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utilizzata</a:t>
            </a:r>
            <a:r>
              <a:rPr lang="en-GB" dirty="0"/>
              <a:t> per lo stack </a:t>
            </a:r>
            <a:r>
              <a:rPr lang="en-GB" dirty="0" err="1"/>
              <a:t>dei</a:t>
            </a:r>
            <a:r>
              <a:rPr lang="en-GB" dirty="0"/>
              <a:t> thread.</a:t>
            </a:r>
          </a:p>
          <a:p>
            <a:pPr>
              <a:buFont typeface="+mj-lt"/>
              <a:buAutoNum type="arabicPeriod"/>
            </a:pPr>
            <a:r>
              <a:rPr lang="en-GB" dirty="0"/>
              <a:t>__OBJC_RW: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dedicata</a:t>
            </a:r>
            <a:r>
              <a:rPr lang="en-GB" dirty="0"/>
              <a:t> </a:t>
            </a:r>
            <a:r>
              <a:rPr lang="en-GB" dirty="0" err="1"/>
              <a:t>all'allocazione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per </a:t>
            </a:r>
            <a:r>
              <a:rPr lang="en-GB" dirty="0" err="1"/>
              <a:t>l'Objective</a:t>
            </a:r>
            <a:r>
              <a:rPr lang="en-GB" dirty="0"/>
              <a:t>-C runtime, ad </a:t>
            </a:r>
            <a:r>
              <a:rPr lang="en-GB" dirty="0" err="1"/>
              <a:t>esempio</a:t>
            </a:r>
            <a:r>
              <a:rPr lang="en-GB" dirty="0"/>
              <a:t> per le </a:t>
            </a:r>
            <a:r>
              <a:rPr lang="en-GB" dirty="0" err="1"/>
              <a:t>classi</a:t>
            </a:r>
            <a:r>
              <a:rPr lang="en-GB" dirty="0"/>
              <a:t> e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__DATA_DIRTY: Questa </a:t>
            </a:r>
            <a:r>
              <a:rPr lang="en-GB" dirty="0" err="1"/>
              <a:t>sezione</a:t>
            </a:r>
            <a:r>
              <a:rPr lang="en-GB" dirty="0"/>
              <a:t> </a:t>
            </a:r>
            <a:r>
              <a:rPr lang="en-GB" dirty="0" err="1"/>
              <a:t>rappresenta</a:t>
            </a:r>
            <a:r>
              <a:rPr lang="en-GB" dirty="0"/>
              <a:t> </a:t>
            </a:r>
            <a:r>
              <a:rPr lang="en-GB" dirty="0" err="1"/>
              <a:t>regioni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state </a:t>
            </a:r>
            <a:r>
              <a:rPr lang="en-GB" dirty="0" err="1"/>
              <a:t>modificate</a:t>
            </a:r>
            <a:r>
              <a:rPr lang="en-GB" dirty="0"/>
              <a:t> e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segnate</a:t>
            </a:r>
            <a:r>
              <a:rPr lang="en-GB" dirty="0"/>
              <a:t> come "</a:t>
            </a:r>
            <a:r>
              <a:rPr lang="en-GB" dirty="0" err="1"/>
              <a:t>sporche</a:t>
            </a:r>
            <a:r>
              <a:rPr lang="en-GB" dirty="0"/>
              <a:t>".</a:t>
            </a:r>
          </a:p>
          <a:p>
            <a:r>
              <a:rPr lang="en-GB" dirty="0"/>
              <a:t>Le </a:t>
            </a:r>
            <a:r>
              <a:rPr lang="en-GB" dirty="0" err="1"/>
              <a:t>regioni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contrassegnate</a:t>
            </a:r>
            <a:r>
              <a:rPr lang="en-GB" dirty="0"/>
              <a:t> come </a:t>
            </a:r>
            <a:r>
              <a:rPr lang="en-GB" dirty="0" err="1"/>
              <a:t>rw</a:t>
            </a:r>
            <a:r>
              <a:rPr lang="en-GB" dirty="0"/>
              <a:t>- (</a:t>
            </a:r>
            <a:r>
              <a:rPr lang="en-GB" dirty="0" err="1"/>
              <a:t>leggibile</a:t>
            </a:r>
            <a:r>
              <a:rPr lang="en-GB" dirty="0"/>
              <a:t> e </a:t>
            </a:r>
            <a:r>
              <a:rPr lang="en-GB" dirty="0" err="1"/>
              <a:t>scrivibile</a:t>
            </a:r>
            <a:r>
              <a:rPr lang="en-GB" dirty="0"/>
              <a:t>) o r-- (solo </a:t>
            </a:r>
            <a:r>
              <a:rPr lang="en-GB" dirty="0" err="1"/>
              <a:t>leggibile</a:t>
            </a:r>
            <a:r>
              <a:rPr lang="en-GB" dirty="0"/>
              <a:t>). </a:t>
            </a:r>
            <a:r>
              <a:rPr lang="en-GB" dirty="0" err="1"/>
              <a:t>Inoltre</a:t>
            </a:r>
            <a:r>
              <a:rPr lang="en-GB" dirty="0"/>
              <a:t>, </a:t>
            </a:r>
            <a:r>
              <a:rPr lang="en-GB" dirty="0" err="1"/>
              <a:t>alcune</a:t>
            </a:r>
            <a:r>
              <a:rPr lang="en-GB" dirty="0"/>
              <a:t> </a:t>
            </a:r>
            <a:r>
              <a:rPr lang="en-GB" dirty="0" err="1"/>
              <a:t>regioni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condivise</a:t>
            </a:r>
            <a:r>
              <a:rPr lang="en-GB" dirty="0"/>
              <a:t> (SM=COW) o private (SM=PRV).</a:t>
            </a:r>
          </a:p>
          <a:p>
            <a:r>
              <a:rPr lang="en-GB" dirty="0"/>
              <a:t>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regioni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"</a:t>
            </a:r>
            <a:r>
              <a:rPr lang="en-GB" dirty="0" err="1"/>
              <a:t>sporche</a:t>
            </a:r>
            <a:r>
              <a:rPr lang="en-GB" dirty="0"/>
              <a:t>" indica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state </a:t>
            </a:r>
            <a:r>
              <a:rPr lang="en-GB" dirty="0" err="1"/>
              <a:t>apportate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a quelle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.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effettuate</a:t>
            </a:r>
            <a:r>
              <a:rPr lang="en-GB" dirty="0"/>
              <a:t> dal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o da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processi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condividono</a:t>
            </a:r>
            <a:r>
              <a:rPr lang="en-GB" dirty="0"/>
              <a:t> la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A4F3C-70CA-1F41-AF2F-BAEBF8B5BA3F}" type="slidenum">
              <a:rPr lang="en-IT" smtClean="0"/>
              <a:t>65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346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B7A8-2FC1-9222-5467-9F2AD93FD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9DACC-332C-B485-9B07-CABAC2F04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E3A6-69E0-E55F-DD76-F655EA5F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CAAB0-7C2E-3CB1-694E-EED0B2FA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3E8A-9E9E-6543-656E-3821B331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724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8D88-036E-551F-3F9A-243E972E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2FED2-E085-67E8-21A0-E48CE37E7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CCE2-8705-C933-2B69-31CA88E2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70E9B-496D-2D3A-D05B-C48F7468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29AD7-6BE4-44A4-50C1-4699CEE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454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2C24D-EF66-7641-5E65-4AB580C3F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1AE4C-DB89-0D51-934C-B01A14540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EBDCF-D45C-EF4E-C6B9-5E51DA35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E2F80-DAAD-77F2-05B2-A1682A28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B314-E062-E317-B8A3-6C4C1E01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670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AFEA-A226-738D-BA96-9B16B07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10B24-017F-7C70-CBD1-6B2EBA28E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FECEE-7ABD-3472-21D8-054B3228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9249B-2C0F-F29E-4759-72C4BDCC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1FF7-A095-6F75-819B-81BB3D2B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42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F5A-6C7A-F4FF-5D56-6296107B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73BFF-6362-3D17-CE22-72963DC5C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A9EAA-73D0-BDB3-FC3A-2DDF3F43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41F77-7368-B411-95F0-C655FC31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5A193-372F-5253-DACA-27831C5B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5872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B5C6-1D9F-40BD-9813-01428E0A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BC05-908C-EA44-BE52-58D7961A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9A84F-213E-C83F-D9BE-AC733E6F0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D5FA-20CC-EE5B-A40E-F16429FE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2A030-F2D6-9E19-4A3A-EEC730D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7323-21E4-5B1D-D773-1F0C83CD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549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E96D-877D-2A16-9025-E2C76010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56BFE-042C-56AA-A1E9-F14F7D4FA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A86D7-27D2-8708-80C8-4224B811F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45BE5-D44A-E61F-FA89-FEC7A93D4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F0006-7D7E-5767-573E-C567DEE21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27E22-7433-A058-DC58-7924D731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20495-388C-C591-DE1D-65C5FE3F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F8E76-5E6C-3BA3-4168-5D2440C7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386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A998-15CE-BEF8-9A9D-6EFA24C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90093-2E08-82BF-5F4D-210AC9032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1E468-05D4-3836-4B79-9008325B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0B992-0E17-8120-E0D1-9D892E3C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918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5E610-A06C-B5FE-472C-E3524009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750E-D9CA-5FC0-D68E-C0ECDC0D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6EB2-F7A8-3DB0-2824-16AC02BD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360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0A0F-C775-EF75-DE79-57E76F54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455-AFA7-5E8B-5B22-94952098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DA3E7-F1EB-4096-7879-9F53D08D0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41774-AD73-245C-C808-C2571384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DC0F-F2D2-7A66-481F-F9761560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2E2E0-C396-71C7-D9F9-D80FFEB5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328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A388-154C-4BA4-7A29-5E80E92E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68886-7BB3-B4EC-BCF8-8F6E39193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FB50C-ED4F-2DD9-17BE-B787938FD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CFC57-F181-5B5C-7337-2BEDD910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9C982-E344-150A-878D-4122A10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4452F-A1DC-50B2-764B-AC9ECCFD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8218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1FAC5-83C2-4970-4586-FA278008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5E4E1-02D6-48F6-E73E-84D994442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C837A-5D2A-A976-50B1-8E17AABBE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051A-F896-4943-B38B-2D5C5D0CBD3D}" type="datetimeFigureOut">
              <a:rPr lang="en-IT" smtClean="0"/>
              <a:t>15/10/24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0E76-D32F-8DD2-9BEA-5D48F3612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243F6-41C7-3AA9-B19C-9928DA9B6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93A5-0F4A-0249-829B-59171B0AEE4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06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aler.com/topics/c/memory-layout-in-c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render.html#mode=display" TargetMode="External"/><Relationship Id="rId2" Type="http://schemas.openxmlformats.org/officeDocument/2006/relationships/hyperlink" Target="https://courses.engr.illinois.edu/cs225/fa2022/resources/stack-heap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614743-A8FF-1CED-8933-A34B47E4D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Processi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04004-7758-67AA-02E3-BF636E344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Unità 1 – Lezione 1 Processi sequenziali e paralleli</a:t>
            </a:r>
          </a:p>
          <a:p>
            <a:r>
              <a:rPr lang="en-IT" dirty="0"/>
              <a:t>Memory Layout – la struttura della memoria di un processo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0662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74E4-38CA-0048-4CC4-C5D270C2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memoryLayout.c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5FC4-5F92-E354-5E9F-E2448604984A}"/>
              </a:ext>
            </a:extLst>
          </p:cNvPr>
          <p:cNvSpPr txBox="1"/>
          <p:nvPr/>
        </p:nvSpPr>
        <p:spPr>
          <a:xfrm>
            <a:off x="838200" y="183289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variabile_globale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</a:p>
          <a:p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56A8F5"/>
                </a:solidFill>
                <a:effectLst/>
              </a:rPr>
              <a:t>main</a:t>
            </a:r>
            <a:r>
              <a:rPr lang="en-GB" dirty="0">
                <a:solidFill>
                  <a:srgbClr val="BCBEC4"/>
                </a:solidFill>
                <a:effectLst/>
              </a:rPr>
              <a:t>(){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return </a:t>
            </a:r>
            <a:r>
              <a:rPr lang="en-GB" dirty="0">
                <a:solidFill>
                  <a:srgbClr val="2AACB8"/>
                </a:solidFill>
                <a:effectLst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68E64-C85C-3D19-8BA0-EEC65FC97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5"/>
          <a:stretch/>
        </p:blipFill>
        <p:spPr>
          <a:xfrm>
            <a:off x="838200" y="4645571"/>
            <a:ext cx="7772400" cy="184730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C3C8859-2612-7F06-5DB0-4BA7C9181D93}"/>
              </a:ext>
            </a:extLst>
          </p:cNvPr>
          <p:cNvSpPr/>
          <p:nvPr/>
        </p:nvSpPr>
        <p:spPr>
          <a:xfrm>
            <a:off x="714704" y="5575188"/>
            <a:ext cx="3310758" cy="57806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82E5A-9027-B63E-D950-4FF371A2CD63}"/>
              </a:ext>
            </a:extLst>
          </p:cNvPr>
          <p:cNvSpPr txBox="1"/>
          <p:nvPr/>
        </p:nvSpPr>
        <p:spPr>
          <a:xfrm>
            <a:off x="764627" y="37427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T"/>
            </a:defPPr>
          </a:lstStyle>
          <a:p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memory-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layout.c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-o memory-layout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 –m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memoryLayout</a:t>
            </a:r>
            <a:endParaRPr lang="en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BA98B-F3BB-320F-E2FC-CA66D071D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3"/>
          <a:stretch/>
        </p:blipFill>
        <p:spPr>
          <a:xfrm>
            <a:off x="838200" y="4519448"/>
            <a:ext cx="7772400" cy="226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B74E4-38CA-0048-4CC4-C5D270C2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memoryLayout.c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5FC4-5F92-E354-5E9F-E2448604984A}"/>
              </a:ext>
            </a:extLst>
          </p:cNvPr>
          <p:cNvSpPr txBox="1"/>
          <p:nvPr/>
        </p:nvSpPr>
        <p:spPr>
          <a:xfrm>
            <a:off x="838200" y="1832892"/>
            <a:ext cx="9104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variabile_globale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 //4 byte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char </a:t>
            </a:r>
            <a:r>
              <a:rPr lang="en-GB" dirty="0">
                <a:solidFill>
                  <a:srgbClr val="BCBEC4"/>
                </a:solidFill>
                <a:effectLst/>
              </a:rPr>
              <a:t>s[] = </a:t>
            </a:r>
            <a:r>
              <a:rPr lang="en-GB" dirty="0">
                <a:solidFill>
                  <a:srgbClr val="6AAB73"/>
                </a:solidFill>
                <a:effectLst/>
              </a:rPr>
              <a:t>"hello world"</a:t>
            </a:r>
            <a:r>
              <a:rPr lang="en-GB" dirty="0">
                <a:solidFill>
                  <a:srgbClr val="BCBEC4"/>
                </a:solidFill>
                <a:effectLst/>
              </a:rPr>
              <a:t>; // 1 byte * 11 </a:t>
            </a:r>
            <a:r>
              <a:rPr lang="en-GB" dirty="0" err="1">
                <a:solidFill>
                  <a:srgbClr val="BCBEC4"/>
                </a:solidFill>
                <a:effectLst/>
              </a:rPr>
              <a:t>caratteri</a:t>
            </a:r>
            <a:r>
              <a:rPr lang="en-GB" dirty="0">
                <a:solidFill>
                  <a:srgbClr val="BCBEC4"/>
                </a:solidFill>
                <a:effectLst/>
              </a:rPr>
              <a:t>  + </a:t>
            </a:r>
            <a:r>
              <a:rPr lang="en-GB" dirty="0" err="1">
                <a:solidFill>
                  <a:srgbClr val="BCBEC4"/>
                </a:solidFill>
                <a:effectLst/>
              </a:rPr>
              <a:t>terminazione</a:t>
            </a:r>
            <a:r>
              <a:rPr lang="en-GB" dirty="0">
                <a:solidFill>
                  <a:srgbClr val="BCBEC4"/>
                </a:solidFill>
                <a:effectLst/>
              </a:rPr>
              <a:t>  null \0 </a:t>
            </a:r>
            <a:r>
              <a:rPr lang="en-GB" dirty="0" err="1">
                <a:solidFill>
                  <a:srgbClr val="BCBEC4"/>
                </a:solidFill>
                <a:effectLst/>
              </a:rPr>
              <a:t>inclusa</a:t>
            </a:r>
            <a:r>
              <a:rPr lang="en-GB" dirty="0">
                <a:solidFill>
                  <a:srgbClr val="BCBEC4"/>
                </a:solidFill>
                <a:effectLst/>
              </a:rPr>
              <a:t> in </a:t>
            </a:r>
            <a:r>
              <a:rPr lang="en-GB" dirty="0" err="1">
                <a:solidFill>
                  <a:srgbClr val="BCBEC4"/>
                </a:solidFill>
                <a:effectLst/>
              </a:rPr>
              <a:t>automatico</a:t>
            </a:r>
            <a:endParaRPr lang="en-GB" dirty="0">
              <a:solidFill>
                <a:srgbClr val="BCBEC4"/>
              </a:solidFill>
              <a:effectLst/>
            </a:endParaRPr>
          </a:p>
          <a:p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56A8F5"/>
                </a:solidFill>
                <a:effectLst/>
              </a:rPr>
              <a:t>main</a:t>
            </a:r>
            <a:r>
              <a:rPr lang="en-GB" dirty="0">
                <a:solidFill>
                  <a:srgbClr val="BCBEC4"/>
                </a:solidFill>
                <a:effectLst/>
              </a:rPr>
              <a:t>(){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return </a:t>
            </a:r>
            <a:r>
              <a:rPr lang="en-GB" dirty="0">
                <a:solidFill>
                  <a:srgbClr val="2AACB8"/>
                </a:solidFill>
                <a:effectLst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C8859-2612-7F06-5DB0-4BA7C9181D93}"/>
              </a:ext>
            </a:extLst>
          </p:cNvPr>
          <p:cNvSpPr/>
          <p:nvPr/>
        </p:nvSpPr>
        <p:spPr>
          <a:xfrm>
            <a:off x="945932" y="5722333"/>
            <a:ext cx="3310758" cy="57806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A788-A8F0-3C9C-2281-E46552C47506}"/>
              </a:ext>
            </a:extLst>
          </p:cNvPr>
          <p:cNvSpPr txBox="1"/>
          <p:nvPr/>
        </p:nvSpPr>
        <p:spPr>
          <a:xfrm>
            <a:off x="764627" y="37427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T"/>
            </a:defPPr>
          </a:lstStyle>
          <a:p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memory-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layout.c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-o memory-layout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 –m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memoryLayout</a:t>
            </a:r>
            <a:endParaRPr lang="en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6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3C7F75-5E7B-D2B7-F2AA-A08FFE8F8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7"/>
          <a:stretch/>
        </p:blipFill>
        <p:spPr>
          <a:xfrm>
            <a:off x="838200" y="4564285"/>
            <a:ext cx="7772400" cy="2031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B74E4-38CA-0048-4CC4-C5D270C2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memoryLayout.c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5FC4-5F92-E354-5E9F-E2448604984A}"/>
              </a:ext>
            </a:extLst>
          </p:cNvPr>
          <p:cNvSpPr txBox="1"/>
          <p:nvPr/>
        </p:nvSpPr>
        <p:spPr>
          <a:xfrm>
            <a:off x="838200" y="1832892"/>
            <a:ext cx="9104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variabile_globale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 //4 byte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char </a:t>
            </a:r>
            <a:r>
              <a:rPr lang="en-GB" dirty="0">
                <a:solidFill>
                  <a:srgbClr val="BCBEC4"/>
                </a:solidFill>
                <a:effectLst/>
              </a:rPr>
              <a:t>s[] = </a:t>
            </a:r>
            <a:r>
              <a:rPr lang="en-GB" dirty="0">
                <a:solidFill>
                  <a:srgbClr val="6AAB73"/>
                </a:solidFill>
                <a:effectLst/>
              </a:rPr>
              <a:t>"hello world"</a:t>
            </a:r>
            <a:r>
              <a:rPr lang="en-GB" dirty="0">
                <a:solidFill>
                  <a:srgbClr val="BCBEC4"/>
                </a:solidFill>
                <a:effectLst/>
              </a:rPr>
              <a:t>; // 1 byte * 11 </a:t>
            </a:r>
            <a:r>
              <a:rPr lang="en-GB" dirty="0" err="1">
                <a:solidFill>
                  <a:srgbClr val="BCBEC4"/>
                </a:solidFill>
                <a:effectLst/>
              </a:rPr>
              <a:t>caratteri</a:t>
            </a:r>
            <a:r>
              <a:rPr lang="en-GB" dirty="0">
                <a:solidFill>
                  <a:srgbClr val="BCBEC4"/>
                </a:solidFill>
                <a:effectLst/>
              </a:rPr>
              <a:t>  + </a:t>
            </a:r>
            <a:r>
              <a:rPr lang="en-GB" dirty="0" err="1">
                <a:solidFill>
                  <a:srgbClr val="BCBEC4"/>
                </a:solidFill>
                <a:effectLst/>
              </a:rPr>
              <a:t>terminazione</a:t>
            </a:r>
            <a:r>
              <a:rPr lang="en-GB" dirty="0">
                <a:solidFill>
                  <a:srgbClr val="BCBEC4"/>
                </a:solidFill>
                <a:effectLst/>
              </a:rPr>
              <a:t>  null \0 </a:t>
            </a:r>
            <a:r>
              <a:rPr lang="en-GB" dirty="0" err="1">
                <a:solidFill>
                  <a:srgbClr val="BCBEC4"/>
                </a:solidFill>
                <a:effectLst/>
              </a:rPr>
              <a:t>inclusa</a:t>
            </a:r>
            <a:r>
              <a:rPr lang="en-GB" dirty="0">
                <a:solidFill>
                  <a:srgbClr val="BCBEC4"/>
                </a:solidFill>
                <a:effectLst/>
              </a:rPr>
              <a:t> in </a:t>
            </a:r>
            <a:r>
              <a:rPr lang="en-GB" dirty="0" err="1">
                <a:solidFill>
                  <a:srgbClr val="BCBEC4"/>
                </a:solidFill>
                <a:effectLst/>
              </a:rPr>
              <a:t>automatico</a:t>
            </a:r>
            <a:endParaRPr lang="en-GB" dirty="0">
              <a:solidFill>
                <a:srgbClr val="BCBEC4"/>
              </a:solidFill>
              <a:effectLst/>
            </a:endParaRPr>
          </a:p>
          <a:p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i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56A8F5"/>
                </a:solidFill>
                <a:effectLst/>
              </a:rPr>
              <a:t>main</a:t>
            </a:r>
            <a:r>
              <a:rPr lang="en-GB" dirty="0">
                <a:solidFill>
                  <a:srgbClr val="BCBEC4"/>
                </a:solidFill>
                <a:effectLst/>
              </a:rPr>
              <a:t>(){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return </a:t>
            </a:r>
            <a:r>
              <a:rPr lang="en-GB" dirty="0">
                <a:solidFill>
                  <a:srgbClr val="2AACB8"/>
                </a:solidFill>
                <a:effectLst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55C05-A3CE-19DE-0B71-0DDD051AC915}"/>
              </a:ext>
            </a:extLst>
          </p:cNvPr>
          <p:cNvSpPr txBox="1"/>
          <p:nvPr/>
        </p:nvSpPr>
        <p:spPr>
          <a:xfrm>
            <a:off x="764627" y="39179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T"/>
            </a:defPPr>
          </a:lstStyle>
          <a:p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memory-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layout.c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-o memory-layout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 –m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memoryLayout</a:t>
            </a:r>
            <a:endParaRPr lang="en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C8859-2612-7F06-5DB0-4BA7C9181D93}"/>
              </a:ext>
            </a:extLst>
          </p:cNvPr>
          <p:cNvSpPr/>
          <p:nvPr/>
        </p:nvSpPr>
        <p:spPr>
          <a:xfrm>
            <a:off x="945932" y="5722333"/>
            <a:ext cx="5150068" cy="61540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61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dinamica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r>
              <a:rPr lang="en-GB" dirty="0"/>
              <a:t>Lo stack e </a:t>
            </a:r>
            <a:r>
              <a:rPr lang="en-GB" dirty="0" err="1"/>
              <a:t>l'heap</a:t>
            </a:r>
            <a:r>
              <a:rPr lang="en-GB" dirty="0"/>
              <a:t> </a:t>
            </a:r>
            <a:r>
              <a:rPr lang="en-GB" b="1" dirty="0"/>
              <a:t>non </a:t>
            </a:r>
            <a:r>
              <a:rPr lang="en-GB" b="1" dirty="0" err="1"/>
              <a:t>sono</a:t>
            </a:r>
            <a:r>
              <a:rPr lang="en-GB" b="1" dirty="0"/>
              <a:t> </a:t>
            </a:r>
            <a:r>
              <a:rPr lang="en-GB" b="1" dirty="0" err="1"/>
              <a:t>parte</a:t>
            </a:r>
            <a:r>
              <a:rPr lang="en-GB" b="1" dirty="0"/>
              <a:t> </a:t>
            </a:r>
            <a:r>
              <a:rPr lang="en-GB" b="1" dirty="0" err="1"/>
              <a:t>dell'eseguibile</a:t>
            </a:r>
            <a:r>
              <a:rPr lang="en-GB" b="1" dirty="0"/>
              <a:t> </a:t>
            </a:r>
            <a:r>
              <a:rPr lang="en-GB" b="1" dirty="0" err="1"/>
              <a:t>stesso</a:t>
            </a:r>
            <a:r>
              <a:rPr lang="en-GB" b="1" dirty="0"/>
              <a:t>, </a:t>
            </a:r>
            <a:r>
              <a:rPr lang="en-GB" dirty="0"/>
              <a:t>ma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allocate e </a:t>
            </a:r>
            <a:r>
              <a:rPr lang="en-GB" dirty="0" err="1"/>
              <a:t>gestite</a:t>
            </a:r>
            <a:r>
              <a:rPr lang="en-GB" dirty="0"/>
              <a:t> dal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al </a:t>
            </a:r>
            <a:r>
              <a:rPr lang="en-GB" dirty="0" err="1"/>
              <a:t>momento</a:t>
            </a:r>
            <a:r>
              <a:rPr lang="en-GB" dirty="0"/>
              <a:t> del </a:t>
            </a:r>
            <a:r>
              <a:rPr lang="en-GB" dirty="0" err="1"/>
              <a:t>caricamento</a:t>
            </a:r>
            <a:r>
              <a:rPr lang="en-GB" dirty="0"/>
              <a:t> del </a:t>
            </a:r>
            <a:r>
              <a:rPr lang="en-GB" dirty="0" err="1"/>
              <a:t>processo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.</a:t>
            </a:r>
            <a:endParaRPr lang="en-IT" dirty="0"/>
          </a:p>
          <a:p>
            <a:pPr marL="0" indent="0" algn="ctr">
              <a:buNone/>
            </a:pPr>
            <a:endParaRPr lang="en-US" u="sng" dirty="0">
              <a:solidFill>
                <a:srgbClr val="61E6E6"/>
              </a:solidFill>
            </a:endParaRPr>
          </a:p>
          <a:p>
            <a:pPr marL="0" indent="0" algn="ctr">
              <a:buNone/>
            </a:pP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69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050F-EC2A-9054-1A66-50A4A34C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 &amp;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09EE-AE6A-AB38-8E0C-DDA2E978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Quando</a:t>
            </a:r>
            <a:r>
              <a:rPr lang="en-GB" dirty="0"/>
              <a:t> un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eseguito</a:t>
            </a:r>
            <a:r>
              <a:rPr lang="en-GB" dirty="0"/>
              <a:t>, il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crea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per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programma</a:t>
            </a:r>
            <a:r>
              <a:rPr lang="en-GB" dirty="0"/>
              <a:t> e </a:t>
            </a:r>
            <a:r>
              <a:rPr lang="en-GB" dirty="0" err="1"/>
              <a:t>alloca</a:t>
            </a:r>
            <a:r>
              <a:rPr lang="en-GB" dirty="0"/>
              <a:t> lo </a:t>
            </a:r>
            <a:r>
              <a:rPr lang="en-GB" dirty="0" err="1"/>
              <a:t>spazio</a:t>
            </a:r>
            <a:r>
              <a:rPr lang="en-GB" dirty="0"/>
              <a:t> per lo stack e </a:t>
            </a:r>
            <a:r>
              <a:rPr lang="en-GB" dirty="0" err="1"/>
              <a:t>l'heap</a:t>
            </a:r>
            <a:r>
              <a:rPr lang="en-GB" dirty="0"/>
              <a:t> come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spazio</a:t>
            </a:r>
            <a:r>
              <a:rPr lang="en-GB" dirty="0"/>
              <a:t> di </a:t>
            </a:r>
            <a:r>
              <a:rPr lang="en-GB" dirty="0" err="1"/>
              <a:t>indirizzamento</a:t>
            </a:r>
            <a:r>
              <a:rPr lang="en-GB" dirty="0"/>
              <a:t> del </a:t>
            </a:r>
            <a:r>
              <a:rPr lang="en-GB" dirty="0" err="1"/>
              <a:t>processo</a:t>
            </a:r>
            <a:r>
              <a:rPr lang="en-GB" dirty="0"/>
              <a:t>.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aree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dinamiche</a:t>
            </a:r>
            <a:r>
              <a:rPr lang="en-GB" dirty="0"/>
              <a:t> e la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cambiare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l'esecuzione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 (</a:t>
            </a:r>
            <a:r>
              <a:rPr lang="en-GB" dirty="0" err="1"/>
              <a:t>fino</a:t>
            </a:r>
            <a:r>
              <a:rPr lang="en-GB" dirty="0"/>
              <a:t> a </a:t>
            </a:r>
            <a:r>
              <a:rPr lang="en-GB" dirty="0" err="1"/>
              <a:t>raggiungere</a:t>
            </a:r>
            <a:r>
              <a:rPr lang="en-GB" dirty="0"/>
              <a:t> il Massimo).</a:t>
            </a:r>
          </a:p>
          <a:p>
            <a:r>
              <a:rPr lang="en-GB" b="1" dirty="0"/>
              <a:t>Per </a:t>
            </a:r>
            <a:r>
              <a:rPr lang="en-GB" b="1" dirty="0" err="1"/>
              <a:t>esempio</a:t>
            </a:r>
            <a:r>
              <a:rPr lang="en-GB" b="1" dirty="0"/>
              <a:t> -&gt; </a:t>
            </a:r>
            <a:r>
              <a:rPr lang="en-GB" b="1" dirty="0" err="1"/>
              <a:t>Impostazioni</a:t>
            </a:r>
            <a:r>
              <a:rPr lang="en-GB" b="1" dirty="0"/>
              <a:t> del </a:t>
            </a:r>
            <a:r>
              <a:rPr lang="en-GB" b="1" dirty="0" err="1"/>
              <a:t>Compilatore</a:t>
            </a:r>
            <a:r>
              <a:rPr lang="en-GB" dirty="0"/>
              <a:t>: </a:t>
            </a:r>
            <a:r>
              <a:rPr lang="en-GB" dirty="0" err="1"/>
              <a:t>Alcuni</a:t>
            </a:r>
            <a:r>
              <a:rPr lang="en-GB" dirty="0"/>
              <a:t> </a:t>
            </a:r>
            <a:r>
              <a:rPr lang="en-GB" dirty="0" err="1"/>
              <a:t>compilatori</a:t>
            </a:r>
            <a:r>
              <a:rPr lang="en-GB" dirty="0"/>
              <a:t> </a:t>
            </a:r>
            <a:r>
              <a:rPr lang="en-GB" dirty="0" err="1"/>
              <a:t>permettono</a:t>
            </a:r>
            <a:r>
              <a:rPr lang="en-GB" dirty="0"/>
              <a:t> di </a:t>
            </a:r>
            <a:r>
              <a:rPr lang="en-GB" dirty="0" err="1"/>
              <a:t>specificare</a:t>
            </a:r>
            <a:r>
              <a:rPr lang="en-GB" dirty="0"/>
              <a:t> 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stack </a:t>
            </a:r>
            <a:r>
              <a:rPr lang="en-GB" dirty="0" err="1"/>
              <a:t>durante</a:t>
            </a:r>
            <a:r>
              <a:rPr lang="en-GB" dirty="0"/>
              <a:t> la </a:t>
            </a:r>
            <a:r>
              <a:rPr lang="en-GB" dirty="0" err="1"/>
              <a:t>compilazione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. Ad </a:t>
            </a:r>
            <a:r>
              <a:rPr lang="en-GB" dirty="0" err="1"/>
              <a:t>esempio</a:t>
            </a:r>
            <a:r>
              <a:rPr lang="en-GB" dirty="0"/>
              <a:t>, in GCC (GNU Compiler Collection), </a:t>
            </a:r>
            <a:r>
              <a:rPr lang="en-GB" dirty="0" err="1"/>
              <a:t>puoi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</a:t>
            </a:r>
            <a:r>
              <a:rPr lang="en-GB" dirty="0" err="1"/>
              <a:t>l'opzione</a:t>
            </a:r>
            <a:r>
              <a:rPr lang="en-GB" dirty="0"/>
              <a:t> -</a:t>
            </a:r>
            <a:r>
              <a:rPr lang="en-GB" dirty="0" err="1"/>
              <a:t>Wl</a:t>
            </a:r>
            <a:r>
              <a:rPr lang="en-GB" dirty="0"/>
              <a:t>,--</a:t>
            </a:r>
            <a:r>
              <a:rPr lang="en-GB" dirty="0" err="1"/>
              <a:t>stack,size</a:t>
            </a:r>
            <a:r>
              <a:rPr lang="en-GB" dirty="0"/>
              <a:t> per </a:t>
            </a:r>
            <a:r>
              <a:rPr lang="en-GB" dirty="0" err="1"/>
              <a:t>impostare</a:t>
            </a:r>
            <a:r>
              <a:rPr lang="en-GB" dirty="0"/>
              <a:t> 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stack </a:t>
            </a:r>
            <a:r>
              <a:rPr lang="en-GB" dirty="0" err="1"/>
              <a:t>su</a:t>
            </a:r>
            <a:r>
              <a:rPr lang="en-GB" dirty="0"/>
              <a:t> Windows.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8075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dinamica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pPr marL="0" indent="0" algn="ctr">
              <a:buNone/>
            </a:pPr>
            <a:r>
              <a:rPr lang="en-US" u="sng" dirty="0">
                <a:solidFill>
                  <a:srgbClr val="61E6E6"/>
                </a:solidFill>
              </a:rPr>
              <a:t>Lo stack</a:t>
            </a:r>
            <a:endParaRPr lang="en-IT" u="sng" dirty="0">
              <a:solidFill>
                <a:srgbClr val="61E6E6"/>
              </a:solidFill>
            </a:endParaRPr>
          </a:p>
          <a:p>
            <a:pPr marL="0" indent="0">
              <a:buNone/>
            </a:pPr>
            <a:r>
              <a:rPr lang="en-IT" sz="1800" dirty="0">
                <a:latin typeface="Verdana" panose="020B0604030504040204" pitchFamily="34" charset="0"/>
              </a:rPr>
              <a:t>Struttura</a:t>
            </a:r>
            <a:r>
              <a:rPr lang="en-IT" sz="1800" b="1" dirty="0">
                <a:solidFill>
                  <a:srgbClr val="61E6E6"/>
                </a:solidFill>
                <a:latin typeface="Verdana" panose="020B0604030504040204" pitchFamily="34" charset="0"/>
              </a:rPr>
              <a:t> LIFO (Last In First Out)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Questo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segmento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è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usato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per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memorizzare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tutti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dati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necessari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ad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chiamata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funzione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del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programma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L’insieme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valori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funzione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vengono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inseriti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nello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Stack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viene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chiamato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stack frame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contiene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l’indirizzo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ritorno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del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chiamante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parametri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formali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con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relativi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valori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attuali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 le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variabili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locali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della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funzione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5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E67B0-6E98-89AD-37D7-9DBFDE63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7" y="4362534"/>
            <a:ext cx="7170683" cy="2324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B74E4-38CA-0048-4CC4-C5D270C2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memoryLayout.c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5FC4-5F92-E354-5E9F-E2448604984A}"/>
              </a:ext>
            </a:extLst>
          </p:cNvPr>
          <p:cNvSpPr txBox="1"/>
          <p:nvPr/>
        </p:nvSpPr>
        <p:spPr>
          <a:xfrm>
            <a:off x="838199" y="1570796"/>
            <a:ext cx="10515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variabile_globale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char </a:t>
            </a:r>
            <a:r>
              <a:rPr lang="en-GB" dirty="0">
                <a:solidFill>
                  <a:srgbClr val="BCBEC4"/>
                </a:solidFill>
                <a:effectLst/>
              </a:rPr>
              <a:t>s[] = </a:t>
            </a:r>
            <a:r>
              <a:rPr lang="en-GB" dirty="0">
                <a:solidFill>
                  <a:srgbClr val="6AAB73"/>
                </a:solidFill>
                <a:effectLst/>
              </a:rPr>
              <a:t>"hello world"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i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56A8F5"/>
                </a:solidFill>
                <a:effectLst/>
              </a:rPr>
              <a:t>main</a:t>
            </a:r>
            <a:r>
              <a:rPr lang="en-GB" dirty="0">
                <a:solidFill>
                  <a:srgbClr val="BCBEC4"/>
                </a:solidFill>
                <a:effectLst/>
              </a:rPr>
              <a:t>(){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a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 //a tempo di </a:t>
            </a:r>
            <a:r>
              <a:rPr lang="en-GB" dirty="0" err="1">
                <a:solidFill>
                  <a:srgbClr val="BCBEC4"/>
                </a:solidFill>
                <a:effectLst/>
              </a:rPr>
              <a:t>esecuzone</a:t>
            </a:r>
            <a:r>
              <a:rPr lang="en-GB" dirty="0">
                <a:solidFill>
                  <a:srgbClr val="BCBEC4"/>
                </a:solidFill>
                <a:effectLst/>
              </a:rPr>
              <a:t> </a:t>
            </a:r>
            <a:r>
              <a:rPr lang="en-GB" dirty="0" err="1">
                <a:solidFill>
                  <a:srgbClr val="BCBEC4"/>
                </a:solidFill>
                <a:effectLst/>
              </a:rPr>
              <a:t>nello</a:t>
            </a:r>
            <a:r>
              <a:rPr lang="en-GB" dirty="0">
                <a:solidFill>
                  <a:srgbClr val="BCBEC4"/>
                </a:solidFill>
                <a:effectLst/>
              </a:rPr>
              <a:t> stack, ma la </a:t>
            </a:r>
            <a:r>
              <a:rPr lang="en-GB" dirty="0" err="1">
                <a:solidFill>
                  <a:srgbClr val="BCBEC4"/>
                </a:solidFill>
                <a:effectLst/>
              </a:rPr>
              <a:t>sua</a:t>
            </a:r>
            <a:r>
              <a:rPr lang="en-GB" dirty="0">
                <a:solidFill>
                  <a:srgbClr val="BCBEC4"/>
                </a:solidFill>
                <a:effectLst/>
              </a:rPr>
              <a:t> </a:t>
            </a:r>
            <a:r>
              <a:rPr lang="en-GB" dirty="0" err="1">
                <a:solidFill>
                  <a:srgbClr val="BCBEC4"/>
                </a:solidFill>
                <a:effectLst/>
              </a:rPr>
              <a:t>presenza</a:t>
            </a:r>
            <a:r>
              <a:rPr lang="en-GB" dirty="0">
                <a:solidFill>
                  <a:srgbClr val="BCBEC4"/>
                </a:solidFill>
                <a:effectLst/>
              </a:rPr>
              <a:t> </a:t>
            </a:r>
            <a:r>
              <a:rPr lang="en-GB" dirty="0" err="1">
                <a:solidFill>
                  <a:srgbClr val="BCBEC4"/>
                </a:solidFill>
                <a:effectLst/>
              </a:rPr>
              <a:t>aumenta</a:t>
            </a:r>
            <a:r>
              <a:rPr lang="en-GB" dirty="0">
                <a:solidFill>
                  <a:srgbClr val="BCBEC4"/>
                </a:solidFill>
                <a:effectLst/>
              </a:rPr>
              <a:t> la </a:t>
            </a:r>
            <a:r>
              <a:rPr lang="en-GB" dirty="0" err="1">
                <a:solidFill>
                  <a:srgbClr val="BCBEC4"/>
                </a:solidFill>
                <a:effectLst/>
              </a:rPr>
              <a:t>dimensione</a:t>
            </a:r>
            <a:r>
              <a:rPr lang="en-GB" dirty="0">
                <a:solidFill>
                  <a:srgbClr val="BCBEC4"/>
                </a:solidFill>
                <a:effectLst/>
              </a:rPr>
              <a:t> del </a:t>
            </a:r>
            <a:r>
              <a:rPr lang="en-GB" dirty="0" err="1">
                <a:solidFill>
                  <a:srgbClr val="BCBEC4"/>
                </a:solidFill>
                <a:effectLst/>
              </a:rPr>
              <a:t>codice</a:t>
            </a:r>
            <a:r>
              <a:rPr lang="en-GB" dirty="0">
                <a:solidFill>
                  <a:srgbClr val="BCBEC4"/>
                </a:solidFill>
                <a:effectLst/>
              </a:rPr>
              <a:t> </a:t>
            </a:r>
            <a:r>
              <a:rPr lang="en-GB" dirty="0" err="1">
                <a:solidFill>
                  <a:srgbClr val="BCBEC4"/>
                </a:solidFill>
                <a:effectLst/>
              </a:rPr>
              <a:t>binario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return </a:t>
            </a:r>
            <a:r>
              <a:rPr lang="en-GB" dirty="0">
                <a:solidFill>
                  <a:srgbClr val="2AACB8"/>
                </a:solidFill>
                <a:effectLst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55C05-A3CE-19DE-0B71-0DDD051AC915}"/>
              </a:ext>
            </a:extLst>
          </p:cNvPr>
          <p:cNvSpPr txBox="1"/>
          <p:nvPr/>
        </p:nvSpPr>
        <p:spPr>
          <a:xfrm>
            <a:off x="764627" y="37243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T"/>
            </a:defPPr>
          </a:lstStyle>
          <a:p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memory-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layout.c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-o memory-layout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 –m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memoryLayout</a:t>
            </a:r>
            <a:endParaRPr lang="en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C8859-2612-7F06-5DB0-4BA7C9181D93}"/>
              </a:ext>
            </a:extLst>
          </p:cNvPr>
          <p:cNvSpPr/>
          <p:nvPr/>
        </p:nvSpPr>
        <p:spPr>
          <a:xfrm>
            <a:off x="945932" y="4834760"/>
            <a:ext cx="5150068" cy="45244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241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dinamica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pPr marL="0" indent="0" algn="ctr">
              <a:buNone/>
            </a:pPr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Il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segmento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Heap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può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essere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considerato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come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un’estensione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dei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segmenti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contenenti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dati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. In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questo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segmento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avviene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l’allocazione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dinamica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della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memoria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cioè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l’allocazione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delle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variabili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la cui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dimensione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può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essere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conosciuta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solo a run-time e non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può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essere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determinata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statisticamente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dal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compilatore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prima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dell’esecuzione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del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programma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. Il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segmento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Heap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inizia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subito dopo il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segmento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BSS e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cresce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verso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gli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indirizzi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alti di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memoria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Viene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gestita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tramite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le </a:t>
            </a:r>
            <a:r>
              <a:rPr lang="en-GB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istruzioni</a:t>
            </a:r>
            <a:r>
              <a:rPr lang="en-GB" sz="1800" dirty="0">
                <a:solidFill>
                  <a:srgbClr val="000000"/>
                </a:solidFill>
                <a:latin typeface="Verdana" panose="020B0604030504040204" pitchFamily="34" charset="0"/>
              </a:rPr>
              <a:t> malloc/new e free/delete </a:t>
            </a:r>
            <a:endParaRPr lang="en-IT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7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79317D-B6B0-4412-DF4F-0B09ED00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Programmi .c e comando size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93B69-A388-2DE6-6797-4C5D79DEA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Una buona descrizione si trova qui </a:t>
            </a:r>
            <a:r>
              <a:rPr lang="en-GB" dirty="0">
                <a:hlinkClick r:id="rId2"/>
              </a:rPr>
              <a:t>https://www.scaler.com/topics/c/memory-layout-in-c/</a:t>
            </a:r>
            <a:r>
              <a:rPr lang="en-GB" dirty="0"/>
              <a:t> e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un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spiega</a:t>
            </a:r>
            <a:r>
              <a:rPr lang="en-GB" dirty="0"/>
              <a:t> la </a:t>
            </a:r>
            <a:r>
              <a:rPr lang="en-GB" dirty="0" err="1"/>
              <a:t>differenza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stringhe</a:t>
            </a:r>
            <a:r>
              <a:rPr lang="en-GB" dirty="0"/>
              <a:t> </a:t>
            </a:r>
            <a:r>
              <a:rPr lang="en-GB" dirty="0" err="1"/>
              <a:t>dichiarate</a:t>
            </a:r>
            <a:r>
              <a:rPr lang="en-GB" dirty="0"/>
              <a:t> con array e </a:t>
            </a:r>
            <a:r>
              <a:rPr lang="en-GB" dirty="0" err="1"/>
              <a:t>stringhe</a:t>
            </a:r>
            <a:r>
              <a:rPr lang="en-GB" dirty="0"/>
              <a:t> </a:t>
            </a:r>
            <a:r>
              <a:rPr lang="en-GB" dirty="0" err="1"/>
              <a:t>dichiarate</a:t>
            </a:r>
            <a:r>
              <a:rPr lang="en-GB" dirty="0"/>
              <a:t> con </a:t>
            </a:r>
            <a:r>
              <a:rPr lang="en-GB" dirty="0" err="1"/>
              <a:t>puntatori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7295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BCF-3CB0-13B5-0626-80AAF4A4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 &amp; Heap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7DFBC-5C2A-3803-0D08-793928DAA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Parte dinamica della memoria RAM assegnata ad un processo da SO</a:t>
            </a:r>
          </a:p>
        </p:txBody>
      </p:sp>
    </p:spTree>
    <p:extLst>
      <p:ext uri="{BB962C8B-B14F-4D97-AF65-F5344CB8AC3E}">
        <p14:creationId xmlns:p14="http://schemas.microsoft.com/office/powerpoint/2010/main" val="322885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FFE7-9A68-F00B-C254-1C1FF29A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Processi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9CC21-AAC0-56F3-3C1C-D5043AF7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T" dirty="0"/>
              <a:t>Programma entità statica </a:t>
            </a:r>
          </a:p>
          <a:p>
            <a:pPr lvl="1"/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serie</a:t>
            </a:r>
            <a:r>
              <a:rPr lang="en-GB" dirty="0"/>
              <a:t> di </a:t>
            </a:r>
            <a:r>
              <a:rPr lang="en-GB" dirty="0" err="1"/>
              <a:t>istruzioni</a:t>
            </a:r>
            <a:r>
              <a:rPr lang="en-GB" dirty="0"/>
              <a:t> </a:t>
            </a:r>
            <a:r>
              <a:rPr lang="en-GB" dirty="0" err="1"/>
              <a:t>memorizzate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 </a:t>
            </a:r>
            <a:r>
              <a:rPr lang="en-GB" dirty="0" err="1"/>
              <a:t>dispositivo</a:t>
            </a:r>
            <a:r>
              <a:rPr lang="en-GB" dirty="0"/>
              <a:t> di </a:t>
            </a:r>
            <a:r>
              <a:rPr lang="en-GB" dirty="0" err="1"/>
              <a:t>archiviazione</a:t>
            </a:r>
            <a:r>
              <a:rPr lang="en-GB" dirty="0"/>
              <a:t> come un disco </a:t>
            </a:r>
            <a:r>
              <a:rPr lang="en-GB" dirty="0" err="1"/>
              <a:t>rigido</a:t>
            </a:r>
            <a:r>
              <a:rPr lang="en-GB" dirty="0"/>
              <a:t> o un SSD.</a:t>
            </a:r>
            <a:endParaRPr lang="en-IT" dirty="0"/>
          </a:p>
          <a:p>
            <a:r>
              <a:rPr lang="en-IT" dirty="0"/>
              <a:t>Processo entità dinamica</a:t>
            </a:r>
          </a:p>
          <a:p>
            <a:pPr lvl="1"/>
            <a:r>
              <a:rPr lang="en-GB" dirty="0" err="1"/>
              <a:t>un'istanza</a:t>
            </a:r>
            <a:r>
              <a:rPr lang="en-GB" dirty="0"/>
              <a:t> di un </a:t>
            </a:r>
            <a:r>
              <a:rPr lang="en-GB" dirty="0" err="1"/>
              <a:t>programma</a:t>
            </a:r>
            <a:r>
              <a:rPr lang="en-GB" dirty="0"/>
              <a:t> in </a:t>
            </a:r>
            <a:r>
              <a:rPr lang="en-GB" dirty="0" err="1"/>
              <a:t>esecuzione</a:t>
            </a:r>
            <a:endParaRPr lang="en-GB" dirty="0"/>
          </a:p>
          <a:p>
            <a:pPr lvl="1"/>
            <a:r>
              <a:rPr lang="en-GB" dirty="0"/>
              <a:t>il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alloca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(come </a:t>
            </a:r>
            <a:r>
              <a:rPr lang="en-GB" dirty="0" err="1"/>
              <a:t>memoria</a:t>
            </a:r>
            <a:r>
              <a:rPr lang="en-GB" dirty="0"/>
              <a:t> e tempo di </a:t>
            </a:r>
            <a:r>
              <a:rPr lang="en-GB" dirty="0" err="1"/>
              <a:t>processore</a:t>
            </a:r>
            <a:r>
              <a:rPr lang="en-GB" dirty="0"/>
              <a:t>) per </a:t>
            </a:r>
            <a:r>
              <a:rPr lang="en-GB" dirty="0" err="1"/>
              <a:t>eseguire</a:t>
            </a:r>
            <a:r>
              <a:rPr lang="en-GB" dirty="0"/>
              <a:t>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programma</a:t>
            </a:r>
            <a:endParaRPr lang="en-GB" dirty="0"/>
          </a:p>
          <a:p>
            <a:pPr lvl="1"/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creato</a:t>
            </a:r>
            <a:r>
              <a:rPr lang="en-GB" dirty="0"/>
              <a:t> ad un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assegnato</a:t>
            </a:r>
            <a:r>
              <a:rPr lang="en-GB" dirty="0"/>
              <a:t> un PID: Process Identifier 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Process Control Block PCB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usa</a:t>
            </a:r>
            <a:r>
              <a:rPr lang="en-GB" dirty="0"/>
              <a:t> per </a:t>
            </a:r>
            <a:r>
              <a:rPr lang="en-GB" dirty="0" err="1"/>
              <a:t>mantenere</a:t>
            </a:r>
            <a:r>
              <a:rPr lang="en-GB" dirty="0"/>
              <a:t> e </a:t>
            </a:r>
            <a:r>
              <a:rPr lang="en-GB" dirty="0" err="1"/>
              <a:t>gestire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relative a un </a:t>
            </a:r>
            <a:r>
              <a:rPr lang="en-GB" dirty="0" err="1"/>
              <a:t>processo</a:t>
            </a:r>
            <a:r>
              <a:rPr lang="en-GB" dirty="0"/>
              <a:t> in </a:t>
            </a:r>
            <a:r>
              <a:rPr lang="en-GB" dirty="0" err="1"/>
              <a:t>esecuzione</a:t>
            </a:r>
            <a:endParaRPr lang="en-GB" dirty="0"/>
          </a:p>
          <a:p>
            <a:pPr lvl="1"/>
            <a:r>
              <a:rPr lang="en-GB" dirty="0"/>
              <a:t>ha uno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cambiare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tempo (come in </a:t>
            </a:r>
            <a:r>
              <a:rPr lang="en-GB" dirty="0" err="1"/>
              <a:t>esecuzione</a:t>
            </a:r>
            <a:r>
              <a:rPr lang="en-GB" dirty="0"/>
              <a:t>, in </a:t>
            </a:r>
            <a:r>
              <a:rPr lang="en-GB" dirty="0" err="1"/>
              <a:t>attesa</a:t>
            </a:r>
            <a:r>
              <a:rPr lang="en-GB" dirty="0"/>
              <a:t>, </a:t>
            </a:r>
            <a:r>
              <a:rPr lang="en-GB" dirty="0" err="1"/>
              <a:t>terminato</a:t>
            </a:r>
            <a:r>
              <a:rPr lang="en-GB" dirty="0"/>
              <a:t>, </a:t>
            </a:r>
            <a:r>
              <a:rPr lang="en-GB" dirty="0" err="1"/>
              <a:t>ecc</a:t>
            </a:r>
            <a:r>
              <a:rPr lang="en-GB" dirty="0"/>
              <a:t>.) e </a:t>
            </a:r>
            <a:r>
              <a:rPr lang="en-GB" dirty="0" err="1"/>
              <a:t>occupa</a:t>
            </a:r>
            <a:r>
              <a:rPr lang="en-GB" dirty="0"/>
              <a:t> </a:t>
            </a:r>
            <a:r>
              <a:rPr lang="en-GB" b="1" dirty="0" err="1">
                <a:solidFill>
                  <a:srgbClr val="7030A0"/>
                </a:solidFill>
              </a:rPr>
              <a:t>spazio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b="1" dirty="0" err="1">
                <a:solidFill>
                  <a:srgbClr val="7030A0"/>
                </a:solidFill>
              </a:rPr>
              <a:t>nella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b="1" dirty="0" err="1">
                <a:solidFill>
                  <a:srgbClr val="7030A0"/>
                </a:solidFill>
              </a:rPr>
              <a:t>memoria</a:t>
            </a:r>
            <a:r>
              <a:rPr lang="en-GB" b="1" dirty="0">
                <a:solidFill>
                  <a:srgbClr val="7030A0"/>
                </a:solidFill>
              </a:rPr>
              <a:t> RAM </a:t>
            </a:r>
            <a:r>
              <a:rPr lang="en-GB" dirty="0"/>
              <a:t>del computer </a:t>
            </a:r>
            <a:r>
              <a:rPr lang="en-GB" dirty="0" err="1"/>
              <a:t>mentre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in </a:t>
            </a:r>
            <a:r>
              <a:rPr lang="en-GB" dirty="0" err="1"/>
              <a:t>esecuzione</a:t>
            </a:r>
            <a:r>
              <a:rPr lang="en-GB" dirty="0"/>
              <a:t>.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9089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BCF-3CB0-13B5-0626-80AAF4A4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FF0000"/>
                </a:solidFill>
              </a:rPr>
              <a:t>Stack</a:t>
            </a:r>
            <a:r>
              <a:rPr lang="en-IT" dirty="0"/>
              <a:t> &amp; Heap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7DFBC-5C2A-3803-0D08-793928DAA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Parte dinamica della memoria RAM assegnata ad un processo da SO</a:t>
            </a:r>
          </a:p>
        </p:txBody>
      </p:sp>
    </p:spTree>
    <p:extLst>
      <p:ext uri="{BB962C8B-B14F-4D97-AF65-F5344CB8AC3E}">
        <p14:creationId xmlns:p14="http://schemas.microsoft.com/office/powerpoint/2010/main" val="351869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A4D97-EFB3-069A-E734-10E1C3CC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AA1405-5886-9489-6529-37A10E27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Lo stack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a </a:t>
            </a:r>
            <a:r>
              <a:rPr lang="en-GB" dirty="0" err="1"/>
              <a:t>funzioni</a:t>
            </a:r>
            <a:r>
              <a:rPr lang="en-GB" dirty="0"/>
              <a:t>. Tutte le volte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effettua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ad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qui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salvato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</a:t>
            </a:r>
            <a:r>
              <a:rPr lang="en-GB" dirty="0" err="1"/>
              <a:t>ritorno</a:t>
            </a:r>
            <a:r>
              <a:rPr lang="en-GB" dirty="0"/>
              <a:t> e 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del </a:t>
            </a:r>
            <a:r>
              <a:rPr lang="en-GB" dirty="0" err="1"/>
              <a:t>chiamante</a:t>
            </a:r>
            <a:r>
              <a:rPr lang="en-GB" dirty="0"/>
              <a:t> con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e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. </a:t>
            </a:r>
          </a:p>
          <a:p>
            <a:r>
              <a:rPr lang="en-GB" dirty="0"/>
              <a:t>Lo stack </a:t>
            </a:r>
            <a:r>
              <a:rPr lang="en-GB" dirty="0" err="1"/>
              <a:t>cresce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chiama</a:t>
            </a:r>
            <a:r>
              <a:rPr lang="en-GB" dirty="0"/>
              <a:t> </a:t>
            </a:r>
            <a:r>
              <a:rPr lang="en-GB" dirty="0" err="1"/>
              <a:t>un'altra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riduce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le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ritornano</a:t>
            </a:r>
            <a:r>
              <a:rPr lang="en-GB" dirty="0"/>
              <a:t>.</a:t>
            </a:r>
          </a:p>
          <a:p>
            <a:r>
              <a:rPr lang="en-GB" dirty="0" err="1"/>
              <a:t>Errore</a:t>
            </a:r>
            <a:r>
              <a:rPr lang="en-GB" dirty="0"/>
              <a:t> di stack overflow: </a:t>
            </a:r>
            <a:r>
              <a:rPr lang="en-GB" dirty="0" err="1"/>
              <a:t>quando</a:t>
            </a:r>
            <a:r>
              <a:rPr lang="en-GB" dirty="0"/>
              <a:t> lo stack </a:t>
            </a:r>
            <a:r>
              <a:rPr lang="en-GB" dirty="0" err="1"/>
              <a:t>raggiunge</a:t>
            </a:r>
            <a:r>
              <a:rPr lang="en-GB" dirty="0"/>
              <a:t> il </a:t>
            </a:r>
            <a:r>
              <a:rPr lang="en-GB" dirty="0" err="1"/>
              <a:t>massimo</a:t>
            </a:r>
            <a:r>
              <a:rPr lang="en-GB" dirty="0"/>
              <a:t> </a:t>
            </a:r>
            <a:r>
              <a:rPr lang="en-GB" dirty="0" err="1"/>
              <a:t>consentito</a:t>
            </a:r>
            <a:endParaRPr lang="en-GB" dirty="0"/>
          </a:p>
          <a:p>
            <a:endParaRPr lang="en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F17DF7B-97B3-5013-B44D-801FF0CDA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60" y="1553675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F712-D178-52A3-7C86-544B17E4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 struttura dati LIFO</a:t>
            </a:r>
          </a:p>
        </p:txBody>
      </p:sp>
      <p:pic>
        <p:nvPicPr>
          <p:cNvPr id="7170" name="Picture 2" descr="represent the LIFO principle by using push and pop operation">
            <a:extLst>
              <a:ext uri="{FF2B5EF4-FFF2-40B4-BE49-F238E27FC236}">
                <a16:creationId xmlns:a16="http://schemas.microsoft.com/office/drawing/2014/main" id="{5302C9BE-6ED0-46B5-BD01-EF8E5F11B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470944"/>
            <a:ext cx="51689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B5DF2-A4E8-9F44-55D7-93D9B22E6B77}"/>
              </a:ext>
            </a:extLst>
          </p:cNvPr>
          <p:cNvSpPr txBox="1"/>
          <p:nvPr/>
        </p:nvSpPr>
        <p:spPr>
          <a:xfrm>
            <a:off x="3783724" y="5833241"/>
            <a:ext cx="193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LAST IN FIRST OUT</a:t>
            </a:r>
          </a:p>
        </p:txBody>
      </p:sp>
    </p:spTree>
    <p:extLst>
      <p:ext uri="{BB962C8B-B14F-4D97-AF65-F5344CB8AC3E}">
        <p14:creationId xmlns:p14="http://schemas.microsoft.com/office/powerpoint/2010/main" val="61596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691FC-1B52-1DEE-0820-68F694A0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0"/>
            <a:ext cx="10515600" cy="1325563"/>
          </a:xfrm>
        </p:spPr>
        <p:txBody>
          <a:bodyPr/>
          <a:lstStyle/>
          <a:p>
            <a:r>
              <a:rPr lang="en-IT" dirty="0"/>
              <a:t>Esempio record attivazione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AED94-2B46-04F4-3BD7-F4498A307E7A}"/>
              </a:ext>
            </a:extLst>
          </p:cNvPr>
          <p:cNvSpPr txBox="1"/>
          <p:nvPr/>
        </p:nvSpPr>
        <p:spPr>
          <a:xfrm>
            <a:off x="4417168" y="6398209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dirty="0"/>
              <a:t>Sequenza chiamate main → P() → Q() → R()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B2D40-CD70-77B7-EC1B-57B3F86D7422}"/>
              </a:ext>
            </a:extLst>
          </p:cNvPr>
          <p:cNvSpPr txBox="1"/>
          <p:nvPr/>
        </p:nvSpPr>
        <p:spPr>
          <a:xfrm>
            <a:off x="4379069" y="5979733"/>
            <a:ext cx="533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Lo stack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a </a:t>
            </a:r>
            <a:r>
              <a:rPr lang="en-GB" dirty="0" err="1"/>
              <a:t>funzioni</a:t>
            </a:r>
            <a:r>
              <a:rPr lang="en-GB" dirty="0"/>
              <a:t>. </a:t>
            </a:r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64947-D61E-A011-0565-D295533A39F5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01BCF2C9-E569-C52B-3ABD-B1760430F54D}"/>
              </a:ext>
            </a:extLst>
          </p:cNvPr>
          <p:cNvSpPr/>
          <p:nvPr/>
        </p:nvSpPr>
        <p:spPr>
          <a:xfrm>
            <a:off x="3541722" y="1108952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3CFDF-CC8A-38D7-E6F2-B585606A3EC2}"/>
              </a:ext>
            </a:extLst>
          </p:cNvPr>
          <p:cNvSpPr/>
          <p:nvPr/>
        </p:nvSpPr>
        <p:spPr>
          <a:xfrm>
            <a:off x="3713537" y="2794726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60B5310-4D99-3724-AFC6-A49766E65FCF}"/>
              </a:ext>
            </a:extLst>
          </p:cNvPr>
          <p:cNvSpPr/>
          <p:nvPr/>
        </p:nvSpPr>
        <p:spPr>
          <a:xfrm>
            <a:off x="5480770" y="1108952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99810A-1D85-38BF-342A-F2F4064F7C2A}"/>
              </a:ext>
            </a:extLst>
          </p:cNvPr>
          <p:cNvSpPr/>
          <p:nvPr/>
        </p:nvSpPr>
        <p:spPr>
          <a:xfrm>
            <a:off x="5652585" y="2842034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D415EDF2-CB66-6E0E-8427-74122D7CBEEC}"/>
              </a:ext>
            </a:extLst>
          </p:cNvPr>
          <p:cNvSpPr/>
          <p:nvPr/>
        </p:nvSpPr>
        <p:spPr>
          <a:xfrm>
            <a:off x="7419818" y="1108952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5F65C377-CAB2-5AF5-C258-40C1F57604F8}"/>
              </a:ext>
            </a:extLst>
          </p:cNvPr>
          <p:cNvSpPr/>
          <p:nvPr/>
        </p:nvSpPr>
        <p:spPr>
          <a:xfrm>
            <a:off x="9293901" y="1108952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B0F2D2-D12D-ECFC-C9FB-6ACB7415E824}"/>
              </a:ext>
            </a:extLst>
          </p:cNvPr>
          <p:cNvSpPr/>
          <p:nvPr/>
        </p:nvSpPr>
        <p:spPr>
          <a:xfrm>
            <a:off x="9481891" y="2842033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AB8C7-DBB6-AFC3-F543-7631CA598F67}"/>
              </a:ext>
            </a:extLst>
          </p:cNvPr>
          <p:cNvSpPr/>
          <p:nvPr/>
        </p:nvSpPr>
        <p:spPr>
          <a:xfrm>
            <a:off x="5641550" y="2309185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6B6338-45B7-3C48-094E-223A8C964361}"/>
              </a:ext>
            </a:extLst>
          </p:cNvPr>
          <p:cNvSpPr/>
          <p:nvPr/>
        </p:nvSpPr>
        <p:spPr>
          <a:xfrm>
            <a:off x="7591633" y="2826114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8B7BB9-14DA-F0D4-9AFA-B4D0073148D4}"/>
              </a:ext>
            </a:extLst>
          </p:cNvPr>
          <p:cNvSpPr/>
          <p:nvPr/>
        </p:nvSpPr>
        <p:spPr>
          <a:xfrm>
            <a:off x="7593496" y="2309184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C9567C-0FB9-2A9A-F113-2F574817B4EB}"/>
              </a:ext>
            </a:extLst>
          </p:cNvPr>
          <p:cNvSpPr/>
          <p:nvPr/>
        </p:nvSpPr>
        <p:spPr>
          <a:xfrm>
            <a:off x="7589428" y="1812345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Q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CC3ABA-36CB-A192-226D-E7EDAB0A8B1E}"/>
              </a:ext>
            </a:extLst>
          </p:cNvPr>
          <p:cNvSpPr/>
          <p:nvPr/>
        </p:nvSpPr>
        <p:spPr>
          <a:xfrm>
            <a:off x="9481891" y="2309184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62716F-127B-B939-2281-21DE5AE27E56}"/>
              </a:ext>
            </a:extLst>
          </p:cNvPr>
          <p:cNvSpPr/>
          <p:nvPr/>
        </p:nvSpPr>
        <p:spPr>
          <a:xfrm>
            <a:off x="9449543" y="1812344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Q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E24807-CDC1-B9A0-D492-3D29DC3F97A1}"/>
              </a:ext>
            </a:extLst>
          </p:cNvPr>
          <p:cNvSpPr/>
          <p:nvPr/>
        </p:nvSpPr>
        <p:spPr>
          <a:xfrm>
            <a:off x="9449542" y="1315504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R</a:t>
            </a: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5A69E0CC-E861-BB19-C55A-BD9128EE14DA}"/>
              </a:ext>
            </a:extLst>
          </p:cNvPr>
          <p:cNvSpPr/>
          <p:nvPr/>
        </p:nvSpPr>
        <p:spPr>
          <a:xfrm>
            <a:off x="3549006" y="3531882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56120-ADA8-EEDC-70FA-2A7B413C7A52}"/>
              </a:ext>
            </a:extLst>
          </p:cNvPr>
          <p:cNvSpPr/>
          <p:nvPr/>
        </p:nvSpPr>
        <p:spPr>
          <a:xfrm>
            <a:off x="3736996" y="5264963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640AF27-459F-519D-1B89-91175AA7F37A}"/>
              </a:ext>
            </a:extLst>
          </p:cNvPr>
          <p:cNvSpPr/>
          <p:nvPr/>
        </p:nvSpPr>
        <p:spPr>
          <a:xfrm>
            <a:off x="3736996" y="4732114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919911-E024-745E-1855-6D837CC3BF09}"/>
              </a:ext>
            </a:extLst>
          </p:cNvPr>
          <p:cNvSpPr/>
          <p:nvPr/>
        </p:nvSpPr>
        <p:spPr>
          <a:xfrm>
            <a:off x="3704648" y="4235274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61119A6-1934-3C3A-141E-0E0F0C6549CB}"/>
              </a:ext>
            </a:extLst>
          </p:cNvPr>
          <p:cNvSpPr/>
          <p:nvPr/>
        </p:nvSpPr>
        <p:spPr>
          <a:xfrm>
            <a:off x="3704647" y="3738434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R</a:t>
            </a: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5C445FF4-D8BF-D485-F13D-DECEDD25CDFA}"/>
              </a:ext>
            </a:extLst>
          </p:cNvPr>
          <p:cNvSpPr/>
          <p:nvPr/>
        </p:nvSpPr>
        <p:spPr>
          <a:xfrm>
            <a:off x="5480770" y="3559436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1881AC-BA7E-A720-6373-AA395118ED30}"/>
              </a:ext>
            </a:extLst>
          </p:cNvPr>
          <p:cNvSpPr/>
          <p:nvPr/>
        </p:nvSpPr>
        <p:spPr>
          <a:xfrm>
            <a:off x="5652585" y="5276598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B8F197-777D-2F10-98C6-44494757A7C0}"/>
              </a:ext>
            </a:extLst>
          </p:cNvPr>
          <p:cNvSpPr/>
          <p:nvPr/>
        </p:nvSpPr>
        <p:spPr>
          <a:xfrm>
            <a:off x="5654448" y="4759668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25BAEA-9D8E-2480-ADBE-2AAA91D6CC0E}"/>
              </a:ext>
            </a:extLst>
          </p:cNvPr>
          <p:cNvSpPr/>
          <p:nvPr/>
        </p:nvSpPr>
        <p:spPr>
          <a:xfrm>
            <a:off x="5650380" y="4262829"/>
            <a:ext cx="1221667" cy="428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Q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F8F0CFF2-0183-F159-37FC-6D56EA708E2F}"/>
              </a:ext>
            </a:extLst>
          </p:cNvPr>
          <p:cNvSpPr/>
          <p:nvPr/>
        </p:nvSpPr>
        <p:spPr>
          <a:xfrm>
            <a:off x="7412534" y="3572090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8C63966-C3F3-3147-1287-700D282FE9E2}"/>
              </a:ext>
            </a:extLst>
          </p:cNvPr>
          <p:cNvSpPr/>
          <p:nvPr/>
        </p:nvSpPr>
        <p:spPr>
          <a:xfrm>
            <a:off x="7584349" y="5305172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0E97201-1C78-B92A-AB29-8EA99B922157}"/>
              </a:ext>
            </a:extLst>
          </p:cNvPr>
          <p:cNvSpPr/>
          <p:nvPr/>
        </p:nvSpPr>
        <p:spPr>
          <a:xfrm>
            <a:off x="7573314" y="4772323"/>
            <a:ext cx="1221667" cy="428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P</a:t>
            </a: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BDE75E70-0B34-9B78-007B-3072A05163FA}"/>
              </a:ext>
            </a:extLst>
          </p:cNvPr>
          <p:cNvSpPr/>
          <p:nvPr/>
        </p:nvSpPr>
        <p:spPr>
          <a:xfrm>
            <a:off x="9288159" y="3572090"/>
            <a:ext cx="1565299" cy="2320047"/>
          </a:xfrm>
          <a:prstGeom prst="frame">
            <a:avLst>
              <a:gd name="adj1" fmla="val 3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D28C5E4-5DAD-58DF-27D2-537676A536F5}"/>
              </a:ext>
            </a:extLst>
          </p:cNvPr>
          <p:cNvSpPr/>
          <p:nvPr/>
        </p:nvSpPr>
        <p:spPr>
          <a:xfrm>
            <a:off x="9459974" y="5257864"/>
            <a:ext cx="1221667" cy="42801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60124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8709-9879-A028-6297-5ACDC983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 – record di attivazione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BEDD-BF1B-BBE9-4D02-A552E27B9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89068" cy="4351338"/>
          </a:xfrm>
        </p:spPr>
        <p:txBody>
          <a:bodyPr/>
          <a:lstStyle/>
          <a:p>
            <a:r>
              <a:rPr lang="en-GB" dirty="0"/>
              <a:t>Un record di </a:t>
            </a:r>
            <a:r>
              <a:rPr lang="en-GB" dirty="0" err="1"/>
              <a:t>attivazione</a:t>
            </a:r>
            <a:r>
              <a:rPr lang="en-GB" dirty="0"/>
              <a:t> (o frame di stack)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memorizza</a:t>
            </a:r>
            <a:r>
              <a:rPr lang="en-GB" dirty="0"/>
              <a:t>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necessarie</a:t>
            </a:r>
            <a:r>
              <a:rPr lang="en-GB" dirty="0"/>
              <a:t> per </a:t>
            </a:r>
            <a:r>
              <a:rPr lang="en-GB" dirty="0" err="1"/>
              <a:t>eseguire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di </a:t>
            </a:r>
            <a:r>
              <a:rPr lang="en-GB" dirty="0" err="1"/>
              <a:t>funzione</a:t>
            </a:r>
            <a:r>
              <a:rPr lang="en-GB" dirty="0"/>
              <a:t>.</a:t>
            </a:r>
          </a:p>
          <a:p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include </a:t>
            </a:r>
            <a:r>
              <a:rPr lang="en-GB" dirty="0" err="1"/>
              <a:t>parametri</a:t>
            </a:r>
            <a:r>
              <a:rPr lang="en-GB" dirty="0"/>
              <a:t>,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indirizzi</a:t>
            </a:r>
            <a:r>
              <a:rPr lang="en-GB" dirty="0"/>
              <a:t> di </a:t>
            </a:r>
            <a:r>
              <a:rPr lang="en-GB" dirty="0" err="1"/>
              <a:t>ritorno</a:t>
            </a:r>
            <a:r>
              <a:rPr lang="en-GB" dirty="0"/>
              <a:t> e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di </a:t>
            </a:r>
            <a:r>
              <a:rPr lang="en-GB" dirty="0" err="1"/>
              <a:t>controllo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1FE5C6-AF1A-2E45-66A9-C536365E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93" y="1690688"/>
            <a:ext cx="21209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D7F84A9-F395-ACD3-0316-FD4F6CB07E4C}"/>
              </a:ext>
            </a:extLst>
          </p:cNvPr>
          <p:cNvSpPr/>
          <p:nvPr/>
        </p:nvSpPr>
        <p:spPr>
          <a:xfrm>
            <a:off x="9552562" y="1536970"/>
            <a:ext cx="1585608" cy="8560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6AC5336-4B70-3A53-DFD7-CCF98D336A9D}"/>
              </a:ext>
            </a:extLst>
          </p:cNvPr>
          <p:cNvSpPr/>
          <p:nvPr/>
        </p:nvSpPr>
        <p:spPr>
          <a:xfrm>
            <a:off x="9660377" y="2118705"/>
            <a:ext cx="1585608" cy="8560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3B6F6B-F88D-AFD6-1FCE-D9B7C6955A17}"/>
              </a:ext>
            </a:extLst>
          </p:cNvPr>
          <p:cNvSpPr/>
          <p:nvPr/>
        </p:nvSpPr>
        <p:spPr>
          <a:xfrm>
            <a:off x="9660377" y="4129088"/>
            <a:ext cx="1585608" cy="8560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3671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273722"/>
              </p:ext>
            </p:extLst>
          </p:nvPr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D4B5D-79CC-B0B4-913F-7DB8C1224201}"/>
              </a:ext>
            </a:extLst>
          </p:cNvPr>
          <p:cNvSpPr/>
          <p:nvPr/>
        </p:nvSpPr>
        <p:spPr>
          <a:xfrm rot="10800000">
            <a:off x="1860979" y="5439886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54883-B281-933C-FA06-CD8682C89DF7}"/>
              </a:ext>
            </a:extLst>
          </p:cNvPr>
          <p:cNvSpPr txBox="1"/>
          <p:nvPr/>
        </p:nvSpPr>
        <p:spPr>
          <a:xfrm>
            <a:off x="-35113" y="6558273"/>
            <a:ext cx="12262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solidFill>
                  <a:srgbClr val="FF0000"/>
                </a:solidFill>
              </a:rPr>
              <a:t>il record di attivazione di una funzione o metodo contiene anche altre informazioni e altri dati oltre ai parametri e alle variabili locali ma noi vediamo una versione semplificata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BADFB-4058-F1CC-8F02-B5B9F2D53FDE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8589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37B3E6-0A4F-CAD5-AAA6-4EEA54B8F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78832"/>
              </p:ext>
            </p:extLst>
          </p:nvPr>
        </p:nvGraphicFramePr>
        <p:xfrm>
          <a:off x="5458748" y="4159106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a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P() 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A1EC4F7-43CC-22B2-0D0B-45336DEA3A83}"/>
              </a:ext>
            </a:extLst>
          </p:cNvPr>
          <p:cNvSpPr/>
          <p:nvPr/>
        </p:nvSpPr>
        <p:spPr>
          <a:xfrm>
            <a:off x="5169993" y="4140741"/>
            <a:ext cx="214798" cy="6463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CFDDD73-A3B3-56A3-3F8B-7A5B1F119801}"/>
              </a:ext>
            </a:extLst>
          </p:cNvPr>
          <p:cNvSpPr/>
          <p:nvPr/>
        </p:nvSpPr>
        <p:spPr>
          <a:xfrm flipH="1">
            <a:off x="8223266" y="4163890"/>
            <a:ext cx="195289" cy="32245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265-C375-B4AA-93B0-683C000E1F85}"/>
              </a:ext>
            </a:extLst>
          </p:cNvPr>
          <p:cNvSpPr txBox="1"/>
          <p:nvPr/>
        </p:nvSpPr>
        <p:spPr>
          <a:xfrm>
            <a:off x="8481618" y="4177472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E80A1-5A07-9A01-926E-C54F53F892B9}"/>
              </a:ext>
            </a:extLst>
          </p:cNvPr>
          <p:cNvSpPr txBox="1"/>
          <p:nvPr/>
        </p:nvSpPr>
        <p:spPr>
          <a:xfrm>
            <a:off x="8459846" y="4463906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chiamata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P()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nel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main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C9D9008-F77A-7D53-6FFF-709FC900631F}"/>
              </a:ext>
            </a:extLst>
          </p:cNvPr>
          <p:cNvSpPr/>
          <p:nvPr/>
        </p:nvSpPr>
        <p:spPr>
          <a:xfrm flipH="1">
            <a:off x="8245038" y="4491969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338912-52E3-6D68-2356-1DF3D8B81A84}"/>
              </a:ext>
            </a:extLst>
          </p:cNvPr>
          <p:cNvSpPr/>
          <p:nvPr/>
        </p:nvSpPr>
        <p:spPr>
          <a:xfrm rot="10800000">
            <a:off x="1712389" y="4071853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44B54-9244-2BC7-47FD-20AAFFE8590A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12064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37B3E6-0A4F-CAD5-AAA6-4EEA54B8F5E5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4159106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a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P()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A1EC4F7-43CC-22B2-0D0B-45336DEA3A83}"/>
              </a:ext>
            </a:extLst>
          </p:cNvPr>
          <p:cNvSpPr/>
          <p:nvPr/>
        </p:nvSpPr>
        <p:spPr>
          <a:xfrm>
            <a:off x="5169993" y="4140741"/>
            <a:ext cx="214798" cy="6463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CFDDD73-A3B3-56A3-3F8B-7A5B1F119801}"/>
              </a:ext>
            </a:extLst>
          </p:cNvPr>
          <p:cNvSpPr/>
          <p:nvPr/>
        </p:nvSpPr>
        <p:spPr>
          <a:xfrm flipH="1">
            <a:off x="8223266" y="4163890"/>
            <a:ext cx="195289" cy="32245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265-C375-B4AA-93B0-683C000E1F85}"/>
              </a:ext>
            </a:extLst>
          </p:cNvPr>
          <p:cNvSpPr txBox="1"/>
          <p:nvPr/>
        </p:nvSpPr>
        <p:spPr>
          <a:xfrm>
            <a:off x="8481618" y="4177472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E80A1-5A07-9A01-926E-C54F53F892B9}"/>
              </a:ext>
            </a:extLst>
          </p:cNvPr>
          <p:cNvSpPr txBox="1"/>
          <p:nvPr/>
        </p:nvSpPr>
        <p:spPr>
          <a:xfrm>
            <a:off x="8459846" y="4463906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chiamata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P()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nel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main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C9D9008-F77A-7D53-6FFF-709FC900631F}"/>
              </a:ext>
            </a:extLst>
          </p:cNvPr>
          <p:cNvSpPr/>
          <p:nvPr/>
        </p:nvSpPr>
        <p:spPr>
          <a:xfrm flipH="1">
            <a:off x="8245038" y="4491969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3991CA-C37C-2ADC-16F2-19C669AE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66357"/>
              </p:ext>
            </p:extLst>
          </p:nvPr>
        </p:nvGraphicFramePr>
        <p:xfrm>
          <a:off x="5458748" y="3092475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x 10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b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q()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998D6F40-0CDA-7D7E-F42F-A18D074AC5A1}"/>
              </a:ext>
            </a:extLst>
          </p:cNvPr>
          <p:cNvSpPr/>
          <p:nvPr/>
        </p:nvSpPr>
        <p:spPr>
          <a:xfrm>
            <a:off x="5180880" y="3080506"/>
            <a:ext cx="200916" cy="9263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6F3F9B-55D6-7EE0-5BC2-1C3F8C1C92C1}"/>
              </a:ext>
            </a:extLst>
          </p:cNvPr>
          <p:cNvSpPr/>
          <p:nvPr/>
        </p:nvSpPr>
        <p:spPr>
          <a:xfrm flipH="1">
            <a:off x="8277706" y="3060945"/>
            <a:ext cx="151735" cy="31305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A980B4B-1E05-24B3-06DE-485B596DA5F4}"/>
              </a:ext>
            </a:extLst>
          </p:cNvPr>
          <p:cNvSpPr/>
          <p:nvPr/>
        </p:nvSpPr>
        <p:spPr>
          <a:xfrm flipH="1">
            <a:off x="8255925" y="3375450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B4C4E-E156-EE2F-D617-EC14079338BA}"/>
              </a:ext>
            </a:extLst>
          </p:cNvPr>
          <p:cNvSpPr txBox="1"/>
          <p:nvPr/>
        </p:nvSpPr>
        <p:spPr>
          <a:xfrm>
            <a:off x="8470733" y="3085738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681B9-3734-AD88-1DD3-BF3DDA2CE4DE}"/>
              </a:ext>
            </a:extLst>
          </p:cNvPr>
          <p:cNvSpPr txBox="1"/>
          <p:nvPr/>
        </p:nvSpPr>
        <p:spPr>
          <a:xfrm>
            <a:off x="8437324" y="3401739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60865-F8D6-4D15-F033-1A762F76C630}"/>
              </a:ext>
            </a:extLst>
          </p:cNvPr>
          <p:cNvSpPr txBox="1"/>
          <p:nvPr/>
        </p:nvSpPr>
        <p:spPr>
          <a:xfrm>
            <a:off x="8470733" y="3748920"/>
            <a:ext cx="367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q(a)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33B9FDD-5DAB-A0F3-A2C1-3CFBBB236145}"/>
              </a:ext>
            </a:extLst>
          </p:cNvPr>
          <p:cNvSpPr/>
          <p:nvPr/>
        </p:nvSpPr>
        <p:spPr>
          <a:xfrm flipH="1">
            <a:off x="8255925" y="3730136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8E365-D1E2-B019-D974-559D23587F1B}"/>
              </a:ext>
            </a:extLst>
          </p:cNvPr>
          <p:cNvSpPr txBox="1"/>
          <p:nvPr/>
        </p:nvSpPr>
        <p:spPr>
          <a:xfrm>
            <a:off x="3043621" y="336080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q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F61563B-B411-E8A7-5A7A-B5C8C86C2C2F}"/>
              </a:ext>
            </a:extLst>
          </p:cNvPr>
          <p:cNvSpPr/>
          <p:nvPr/>
        </p:nvSpPr>
        <p:spPr>
          <a:xfrm rot="10800000">
            <a:off x="1564396" y="2695143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0E0F0-9B4A-49C4-EF81-4D30D7BF4D83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32930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37B3E6-0A4F-CAD5-AAA6-4EEA54B8F5E5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4159106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a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P()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A1EC4F7-43CC-22B2-0D0B-45336DEA3A83}"/>
              </a:ext>
            </a:extLst>
          </p:cNvPr>
          <p:cNvSpPr/>
          <p:nvPr/>
        </p:nvSpPr>
        <p:spPr>
          <a:xfrm>
            <a:off x="5169993" y="4140741"/>
            <a:ext cx="214798" cy="6463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CFDDD73-A3B3-56A3-3F8B-7A5B1F119801}"/>
              </a:ext>
            </a:extLst>
          </p:cNvPr>
          <p:cNvSpPr/>
          <p:nvPr/>
        </p:nvSpPr>
        <p:spPr>
          <a:xfrm flipH="1">
            <a:off x="8223266" y="4163890"/>
            <a:ext cx="195289" cy="32245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265-C375-B4AA-93B0-683C000E1F85}"/>
              </a:ext>
            </a:extLst>
          </p:cNvPr>
          <p:cNvSpPr txBox="1"/>
          <p:nvPr/>
        </p:nvSpPr>
        <p:spPr>
          <a:xfrm>
            <a:off x="8481618" y="4177472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E80A1-5A07-9A01-926E-C54F53F892B9}"/>
              </a:ext>
            </a:extLst>
          </p:cNvPr>
          <p:cNvSpPr txBox="1"/>
          <p:nvPr/>
        </p:nvSpPr>
        <p:spPr>
          <a:xfrm>
            <a:off x="8459846" y="4463906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chiamata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P()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nel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main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C9D9008-F77A-7D53-6FFF-709FC900631F}"/>
              </a:ext>
            </a:extLst>
          </p:cNvPr>
          <p:cNvSpPr/>
          <p:nvPr/>
        </p:nvSpPr>
        <p:spPr>
          <a:xfrm flipH="1">
            <a:off x="8245038" y="4491969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3991CA-C37C-2ADC-16F2-19C669AEFC0E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3092475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x 10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b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q()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998D6F40-0CDA-7D7E-F42F-A18D074AC5A1}"/>
              </a:ext>
            </a:extLst>
          </p:cNvPr>
          <p:cNvSpPr/>
          <p:nvPr/>
        </p:nvSpPr>
        <p:spPr>
          <a:xfrm>
            <a:off x="5180880" y="3080506"/>
            <a:ext cx="200916" cy="9263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6F3F9B-55D6-7EE0-5BC2-1C3F8C1C92C1}"/>
              </a:ext>
            </a:extLst>
          </p:cNvPr>
          <p:cNvSpPr/>
          <p:nvPr/>
        </p:nvSpPr>
        <p:spPr>
          <a:xfrm flipH="1">
            <a:off x="8277706" y="3060945"/>
            <a:ext cx="151735" cy="31305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A980B4B-1E05-24B3-06DE-485B596DA5F4}"/>
              </a:ext>
            </a:extLst>
          </p:cNvPr>
          <p:cNvSpPr/>
          <p:nvPr/>
        </p:nvSpPr>
        <p:spPr>
          <a:xfrm flipH="1">
            <a:off x="8255925" y="3375450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B4C4E-E156-EE2F-D617-EC14079338BA}"/>
              </a:ext>
            </a:extLst>
          </p:cNvPr>
          <p:cNvSpPr txBox="1"/>
          <p:nvPr/>
        </p:nvSpPr>
        <p:spPr>
          <a:xfrm>
            <a:off x="8470733" y="3085738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681B9-3734-AD88-1DD3-BF3DDA2CE4DE}"/>
              </a:ext>
            </a:extLst>
          </p:cNvPr>
          <p:cNvSpPr txBox="1"/>
          <p:nvPr/>
        </p:nvSpPr>
        <p:spPr>
          <a:xfrm>
            <a:off x="8437324" y="3401739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60865-F8D6-4D15-F033-1A762F76C630}"/>
              </a:ext>
            </a:extLst>
          </p:cNvPr>
          <p:cNvSpPr txBox="1"/>
          <p:nvPr/>
        </p:nvSpPr>
        <p:spPr>
          <a:xfrm>
            <a:off x="8470733" y="3748920"/>
            <a:ext cx="367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q(a)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33B9FDD-5DAB-A0F3-A2C1-3CFBBB236145}"/>
              </a:ext>
            </a:extLst>
          </p:cNvPr>
          <p:cNvSpPr/>
          <p:nvPr/>
        </p:nvSpPr>
        <p:spPr>
          <a:xfrm flipH="1">
            <a:off x="8255925" y="3730136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8E365-D1E2-B019-D974-559D23587F1B}"/>
              </a:ext>
            </a:extLst>
          </p:cNvPr>
          <p:cNvSpPr txBox="1"/>
          <p:nvPr/>
        </p:nvSpPr>
        <p:spPr>
          <a:xfrm>
            <a:off x="2991397" y="336080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q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DF198EA-BE2F-D43A-4278-ED256B8F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65092"/>
              </p:ext>
            </p:extLst>
          </p:nvPr>
        </p:nvGraphicFramePr>
        <p:xfrm>
          <a:off x="5469522" y="2332383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a 10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q()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0" name="Left Brace 29">
            <a:extLst>
              <a:ext uri="{FF2B5EF4-FFF2-40B4-BE49-F238E27FC236}">
                <a16:creationId xmlns:a16="http://schemas.microsoft.com/office/drawing/2014/main" id="{43897D6A-AFD1-5E9E-9220-E8419FF58D43}"/>
              </a:ext>
            </a:extLst>
          </p:cNvPr>
          <p:cNvSpPr/>
          <p:nvPr/>
        </p:nvSpPr>
        <p:spPr>
          <a:xfrm>
            <a:off x="5191654" y="2320415"/>
            <a:ext cx="200916" cy="60960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A8B5D9C-C026-B862-C154-91685F9A7302}"/>
              </a:ext>
            </a:extLst>
          </p:cNvPr>
          <p:cNvSpPr/>
          <p:nvPr/>
        </p:nvSpPr>
        <p:spPr>
          <a:xfrm flipH="1">
            <a:off x="8288480" y="2300853"/>
            <a:ext cx="151735" cy="31305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417AD-D5D4-D7D3-B433-0998BF0BD8AF}"/>
              </a:ext>
            </a:extLst>
          </p:cNvPr>
          <p:cNvSpPr txBox="1"/>
          <p:nvPr/>
        </p:nvSpPr>
        <p:spPr>
          <a:xfrm>
            <a:off x="8481507" y="2325646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D3DDAD-F42A-8BA4-9028-8070783B6E92}"/>
              </a:ext>
            </a:extLst>
          </p:cNvPr>
          <p:cNvSpPr txBox="1"/>
          <p:nvPr/>
        </p:nvSpPr>
        <p:spPr>
          <a:xfrm>
            <a:off x="8429329" y="2703102"/>
            <a:ext cx="367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R(b)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931920FC-4EA7-9613-2C5B-43AD0569F1AC}"/>
              </a:ext>
            </a:extLst>
          </p:cNvPr>
          <p:cNvSpPr/>
          <p:nvPr/>
        </p:nvSpPr>
        <p:spPr>
          <a:xfrm flipH="1">
            <a:off x="8255812" y="2660828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BDA27E-025B-C869-0003-44A2E6AB79D4}"/>
              </a:ext>
            </a:extLst>
          </p:cNvPr>
          <p:cNvSpPr txBox="1"/>
          <p:nvPr/>
        </p:nvSpPr>
        <p:spPr>
          <a:xfrm>
            <a:off x="2991397" y="2429238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213EFD79-BA88-67C0-787D-EA51F4078923}"/>
              </a:ext>
            </a:extLst>
          </p:cNvPr>
          <p:cNvSpPr/>
          <p:nvPr/>
        </p:nvSpPr>
        <p:spPr>
          <a:xfrm rot="10800000">
            <a:off x="1790708" y="1591492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C82528-F07D-AC30-B61F-4EC052BEF19A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63502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37B3E6-0A4F-CAD5-AAA6-4EEA54B8F5E5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4159106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a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P()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A1EC4F7-43CC-22B2-0D0B-45336DEA3A83}"/>
              </a:ext>
            </a:extLst>
          </p:cNvPr>
          <p:cNvSpPr/>
          <p:nvPr/>
        </p:nvSpPr>
        <p:spPr>
          <a:xfrm>
            <a:off x="5169993" y="4140741"/>
            <a:ext cx="214798" cy="6463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CFDDD73-A3B3-56A3-3F8B-7A5B1F119801}"/>
              </a:ext>
            </a:extLst>
          </p:cNvPr>
          <p:cNvSpPr/>
          <p:nvPr/>
        </p:nvSpPr>
        <p:spPr>
          <a:xfrm flipH="1">
            <a:off x="8223266" y="4163890"/>
            <a:ext cx="195289" cy="32245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265-C375-B4AA-93B0-683C000E1F85}"/>
              </a:ext>
            </a:extLst>
          </p:cNvPr>
          <p:cNvSpPr txBox="1"/>
          <p:nvPr/>
        </p:nvSpPr>
        <p:spPr>
          <a:xfrm>
            <a:off x="8481618" y="4177472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E80A1-5A07-9A01-926E-C54F53F892B9}"/>
              </a:ext>
            </a:extLst>
          </p:cNvPr>
          <p:cNvSpPr txBox="1"/>
          <p:nvPr/>
        </p:nvSpPr>
        <p:spPr>
          <a:xfrm>
            <a:off x="8459846" y="4463906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chiamata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P()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nel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main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C9D9008-F77A-7D53-6FFF-709FC900631F}"/>
              </a:ext>
            </a:extLst>
          </p:cNvPr>
          <p:cNvSpPr/>
          <p:nvPr/>
        </p:nvSpPr>
        <p:spPr>
          <a:xfrm flipH="1">
            <a:off x="8245038" y="4491969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3991CA-C37C-2ADC-16F2-19C669AEFC0E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3092475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x 10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b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q()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998D6F40-0CDA-7D7E-F42F-A18D074AC5A1}"/>
              </a:ext>
            </a:extLst>
          </p:cNvPr>
          <p:cNvSpPr/>
          <p:nvPr/>
        </p:nvSpPr>
        <p:spPr>
          <a:xfrm>
            <a:off x="5180880" y="3080506"/>
            <a:ext cx="200916" cy="9263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6F3F9B-55D6-7EE0-5BC2-1C3F8C1C92C1}"/>
              </a:ext>
            </a:extLst>
          </p:cNvPr>
          <p:cNvSpPr/>
          <p:nvPr/>
        </p:nvSpPr>
        <p:spPr>
          <a:xfrm flipH="1">
            <a:off x="8277706" y="3060945"/>
            <a:ext cx="151735" cy="31305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A980B4B-1E05-24B3-06DE-485B596DA5F4}"/>
              </a:ext>
            </a:extLst>
          </p:cNvPr>
          <p:cNvSpPr/>
          <p:nvPr/>
        </p:nvSpPr>
        <p:spPr>
          <a:xfrm flipH="1">
            <a:off x="8255925" y="3375450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B4C4E-E156-EE2F-D617-EC14079338BA}"/>
              </a:ext>
            </a:extLst>
          </p:cNvPr>
          <p:cNvSpPr txBox="1"/>
          <p:nvPr/>
        </p:nvSpPr>
        <p:spPr>
          <a:xfrm>
            <a:off x="8470733" y="3085738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681B9-3734-AD88-1DD3-BF3DDA2CE4DE}"/>
              </a:ext>
            </a:extLst>
          </p:cNvPr>
          <p:cNvSpPr txBox="1"/>
          <p:nvPr/>
        </p:nvSpPr>
        <p:spPr>
          <a:xfrm>
            <a:off x="8437324" y="3401739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60865-F8D6-4D15-F033-1A762F76C630}"/>
              </a:ext>
            </a:extLst>
          </p:cNvPr>
          <p:cNvSpPr txBox="1"/>
          <p:nvPr/>
        </p:nvSpPr>
        <p:spPr>
          <a:xfrm>
            <a:off x="8470733" y="3748920"/>
            <a:ext cx="367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q(a)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33B9FDD-5DAB-A0F3-A2C1-3CFBBB236145}"/>
              </a:ext>
            </a:extLst>
          </p:cNvPr>
          <p:cNvSpPr/>
          <p:nvPr/>
        </p:nvSpPr>
        <p:spPr>
          <a:xfrm flipH="1">
            <a:off x="8255925" y="3730136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8E365-D1E2-B019-D974-559D23587F1B}"/>
              </a:ext>
            </a:extLst>
          </p:cNvPr>
          <p:cNvSpPr txBox="1"/>
          <p:nvPr/>
        </p:nvSpPr>
        <p:spPr>
          <a:xfrm>
            <a:off x="2991397" y="336080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q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BDA27E-025B-C869-0003-44A2E6AB79D4}"/>
              </a:ext>
            </a:extLst>
          </p:cNvPr>
          <p:cNvSpPr txBox="1"/>
          <p:nvPr/>
        </p:nvSpPr>
        <p:spPr>
          <a:xfrm>
            <a:off x="2991397" y="2429238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BEB6C98-ABB0-C0A9-0B34-FB6314D05B04}"/>
              </a:ext>
            </a:extLst>
          </p:cNvPr>
          <p:cNvSpPr/>
          <p:nvPr/>
        </p:nvSpPr>
        <p:spPr>
          <a:xfrm rot="10800000">
            <a:off x="1782817" y="3006233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60AADF-2823-223C-9C01-19290F4EE954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7555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r>
              <a:rPr lang="en-IT" dirty="0"/>
              <a:t>Una parte dinamica</a:t>
            </a:r>
          </a:p>
          <a:p>
            <a:pPr lvl="1"/>
            <a:r>
              <a:rPr lang="en-IT" dirty="0"/>
              <a:t>Stack </a:t>
            </a:r>
          </a:p>
          <a:p>
            <a:pPr lvl="1"/>
            <a:r>
              <a:rPr lang="en-IT" dirty="0"/>
              <a:t>Heap</a:t>
            </a:r>
          </a:p>
          <a:p>
            <a:r>
              <a:rPr lang="en-IT" dirty="0"/>
              <a:t>Una parte statica</a:t>
            </a:r>
          </a:p>
          <a:p>
            <a:pPr lvl="1"/>
            <a:r>
              <a:rPr lang="en-GB" dirty="0"/>
              <a:t>A</a:t>
            </a:r>
            <a:r>
              <a:rPr lang="en-IT" dirty="0"/>
              <a:t>rea codice</a:t>
            </a:r>
          </a:p>
          <a:p>
            <a:pPr lvl="1"/>
            <a:r>
              <a:rPr lang="en-GB" dirty="0"/>
              <a:t>A</a:t>
            </a:r>
            <a:r>
              <a:rPr lang="en-IT" dirty="0"/>
              <a:t>rea dati globali</a:t>
            </a:r>
          </a:p>
          <a:p>
            <a:pPr marL="0" indent="0">
              <a:buNone/>
            </a:pP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7913B348-6602-E06C-5336-930FFF05FC3A}"/>
              </a:ext>
            </a:extLst>
          </p:cNvPr>
          <p:cNvSpPr/>
          <p:nvPr/>
        </p:nvSpPr>
        <p:spPr>
          <a:xfrm>
            <a:off x="6831724" y="4866290"/>
            <a:ext cx="126124" cy="1702676"/>
          </a:xfrm>
          <a:prstGeom prst="leftBracket">
            <a:avLst/>
          </a:prstGeom>
          <a:ln>
            <a:solidFill>
              <a:srgbClr val="A01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>
              <a:solidFill>
                <a:srgbClr val="A01687"/>
              </a:solidFill>
            </a:endParaRP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B397D481-DDDB-6389-F7BE-6C290C20AE1D}"/>
              </a:ext>
            </a:extLst>
          </p:cNvPr>
          <p:cNvSpPr/>
          <p:nvPr/>
        </p:nvSpPr>
        <p:spPr>
          <a:xfrm>
            <a:off x="6831723" y="2501462"/>
            <a:ext cx="328450" cy="2218861"/>
          </a:xfrm>
          <a:prstGeom prst="leftBracket">
            <a:avLst/>
          </a:prstGeom>
          <a:ln>
            <a:solidFill>
              <a:srgbClr val="A01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>
              <a:solidFill>
                <a:srgbClr val="A01687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62703-213A-D9A7-4B78-ED9E6C88EF53}"/>
              </a:ext>
            </a:extLst>
          </p:cNvPr>
          <p:cNvCxnSpPr>
            <a:cxnSpLocks/>
          </p:cNvCxnSpPr>
          <p:nvPr/>
        </p:nvCxnSpPr>
        <p:spPr>
          <a:xfrm flipV="1">
            <a:off x="4141076" y="3605048"/>
            <a:ext cx="2690647" cy="480876"/>
          </a:xfrm>
          <a:prstGeom prst="straightConnector1">
            <a:avLst/>
          </a:prstGeom>
          <a:ln w="28575">
            <a:solidFill>
              <a:srgbClr val="A016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2A860-91EE-317B-8402-9A535AAB1B5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899338" y="5531097"/>
            <a:ext cx="2932386" cy="186531"/>
          </a:xfrm>
          <a:prstGeom prst="straightConnector1">
            <a:avLst/>
          </a:prstGeom>
          <a:ln w="28575">
            <a:solidFill>
              <a:srgbClr val="A016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0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?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37B3E6-0A4F-CAD5-AAA6-4EEA54B8F5E5}"/>
              </a:ext>
            </a:extLst>
          </p:cNvPr>
          <p:cNvGraphicFramePr>
            <a:graphicFrameLocks noGrp="1"/>
          </p:cNvGraphicFramePr>
          <p:nvPr/>
        </p:nvGraphicFramePr>
        <p:xfrm>
          <a:off x="5458748" y="4159106"/>
          <a:ext cx="2689773" cy="609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a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P()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A1EC4F7-43CC-22B2-0D0B-45336DEA3A83}"/>
              </a:ext>
            </a:extLst>
          </p:cNvPr>
          <p:cNvSpPr/>
          <p:nvPr/>
        </p:nvSpPr>
        <p:spPr>
          <a:xfrm>
            <a:off x="5169993" y="4140741"/>
            <a:ext cx="214798" cy="6463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CFDDD73-A3B3-56A3-3F8B-7A5B1F119801}"/>
              </a:ext>
            </a:extLst>
          </p:cNvPr>
          <p:cNvSpPr/>
          <p:nvPr/>
        </p:nvSpPr>
        <p:spPr>
          <a:xfrm flipH="1">
            <a:off x="8223266" y="4163890"/>
            <a:ext cx="195289" cy="322455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265-C375-B4AA-93B0-683C000E1F85}"/>
              </a:ext>
            </a:extLst>
          </p:cNvPr>
          <p:cNvSpPr txBox="1"/>
          <p:nvPr/>
        </p:nvSpPr>
        <p:spPr>
          <a:xfrm>
            <a:off x="8481618" y="4177472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E80A1-5A07-9A01-926E-C54F53F892B9}"/>
              </a:ext>
            </a:extLst>
          </p:cNvPr>
          <p:cNvSpPr txBox="1"/>
          <p:nvPr/>
        </p:nvSpPr>
        <p:spPr>
          <a:xfrm>
            <a:off x="8459846" y="4463906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punta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istruzione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dopo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chiamata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a P()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nel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main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C9D9008-F77A-7D53-6FFF-709FC900631F}"/>
              </a:ext>
            </a:extLst>
          </p:cNvPr>
          <p:cNvSpPr/>
          <p:nvPr/>
        </p:nvSpPr>
        <p:spPr>
          <a:xfrm flipH="1">
            <a:off x="8245038" y="4491969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8E365-D1E2-B019-D974-559D23587F1B}"/>
              </a:ext>
            </a:extLst>
          </p:cNvPr>
          <p:cNvSpPr txBox="1"/>
          <p:nvPr/>
        </p:nvSpPr>
        <p:spPr>
          <a:xfrm>
            <a:off x="2991397" y="336080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q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BEB6C98-ABB0-C0A9-0B34-FB6314D05B04}"/>
              </a:ext>
            </a:extLst>
          </p:cNvPr>
          <p:cNvSpPr/>
          <p:nvPr/>
        </p:nvSpPr>
        <p:spPr>
          <a:xfrm rot="10800000">
            <a:off x="1764995" y="4380726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51F8E-4C09-1472-BAEB-CF75F3BEA0BD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4922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3627"/>
              </p:ext>
            </p:extLst>
          </p:nvPr>
        </p:nvGraphicFramePr>
        <p:xfrm>
          <a:off x="5447861" y="4891396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sngStrike" dirty="0"/>
                        <a:t>int x ? </a:t>
                      </a:r>
                      <a:r>
                        <a:rPr lang="en-GB" sz="1400" b="1" dirty="0"/>
                        <a:t>--&gt; </a:t>
                      </a:r>
                      <a:r>
                        <a:rPr lang="en-GB" sz="1400" b="1" dirty="0" err="1"/>
                        <a:t>diventa</a:t>
                      </a:r>
                      <a:r>
                        <a:rPr lang="en-GB" sz="1400" b="1" dirty="0"/>
                        <a:t> int x 11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5169993" y="4879427"/>
            <a:ext cx="214798" cy="12311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266820" y="4859866"/>
            <a:ext cx="214807" cy="64633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266813" y="5484483"/>
            <a:ext cx="214808" cy="33328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481618" y="5006985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81618" y="5500996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459846" y="5834277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245038" y="5815493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6FD66-121A-ADC6-3737-A05B26B576B5}"/>
              </a:ext>
            </a:extLst>
          </p:cNvPr>
          <p:cNvSpPr txBox="1"/>
          <p:nvPr/>
        </p:nvSpPr>
        <p:spPr>
          <a:xfrm>
            <a:off x="3034231" y="4153844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BEB6C98-ABB0-C0A9-0B34-FB6314D05B04}"/>
              </a:ext>
            </a:extLst>
          </p:cNvPr>
          <p:cNvSpPr/>
          <p:nvPr/>
        </p:nvSpPr>
        <p:spPr>
          <a:xfrm rot="10800000">
            <a:off x="1703574" y="5448986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44876-4C8D-E670-C752-00F53155BB56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3229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2118491" y="256026"/>
            <a:ext cx="88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 stack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memorizzare</a:t>
            </a:r>
            <a:r>
              <a:rPr lang="en-GB" dirty="0"/>
              <a:t>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e </a:t>
            </a:r>
            <a:r>
              <a:rPr lang="en-GB" dirty="0" err="1"/>
              <a:t>tenere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(</a:t>
            </a:r>
            <a:r>
              <a:rPr lang="en-GB" dirty="0" err="1"/>
              <a:t>chiamate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)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AB796-2F05-DEFA-3ABF-1066020E891D}"/>
              </a:ext>
            </a:extLst>
          </p:cNvPr>
          <p:cNvSpPr txBox="1"/>
          <p:nvPr/>
        </p:nvSpPr>
        <p:spPr>
          <a:xfrm>
            <a:off x="297575" y="956296"/>
            <a:ext cx="20987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B3AE60"/>
                </a:solidFill>
                <a:effectLst/>
              </a:rPr>
              <a:t>#include </a:t>
            </a:r>
            <a:r>
              <a:rPr lang="en-GB" sz="1800" dirty="0">
                <a:solidFill>
                  <a:srgbClr val="6AAB73"/>
                </a:solidFill>
                <a:effectLst/>
              </a:rPr>
              <a:t>&lt;</a:t>
            </a:r>
            <a:r>
              <a:rPr lang="en-GB" sz="1800" dirty="0" err="1">
                <a:solidFill>
                  <a:srgbClr val="6AAB73"/>
                </a:solidFill>
                <a:effectLst/>
              </a:rPr>
              <a:t>stdio.h</a:t>
            </a:r>
            <a:r>
              <a:rPr lang="en-GB" sz="1800" dirty="0">
                <a:solidFill>
                  <a:srgbClr val="6AAB73"/>
                </a:solidFill>
                <a:effectLst/>
              </a:rPr>
              <a:t>&gt;</a:t>
            </a:r>
            <a:br>
              <a:rPr lang="en-GB" sz="1800" dirty="0">
                <a:solidFill>
                  <a:srgbClr val="6AAB73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R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+ </a:t>
            </a:r>
            <a:r>
              <a:rPr lang="en-GB" sz="1800" dirty="0">
                <a:solidFill>
                  <a:srgbClr val="2AACB8"/>
                </a:solidFill>
                <a:effectLst/>
              </a:rPr>
              <a:t>1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Q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x)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</a:rPr>
              <a:t>int</a:t>
            </a:r>
            <a:r>
              <a:rPr lang="en-GB" sz="1800" dirty="0">
                <a:solidFill>
                  <a:srgbClr val="BCBEC4"/>
                </a:solidFill>
                <a:effectLst/>
              </a:rPr>
              <a:t> b = x;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R(b);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P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CF8E6D"/>
                </a:solidFill>
                <a:effectLst/>
              </a:rPr>
              <a:t>void</a:t>
            </a:r>
            <a:r>
              <a:rPr lang="en-GB" sz="1800" dirty="0">
                <a:solidFill>
                  <a:srgbClr val="BCBEC4"/>
                </a:solidFill>
                <a:effectLst/>
              </a:rPr>
              <a:t>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a = </a:t>
            </a:r>
            <a:r>
              <a:rPr lang="en-GB" sz="1800" dirty="0">
                <a:solidFill>
                  <a:srgbClr val="2AACB8"/>
                </a:solidFill>
                <a:effectLst/>
              </a:rPr>
              <a:t>10</a:t>
            </a:r>
            <a:r>
              <a:rPr lang="en-GB" sz="1800" dirty="0">
                <a:solidFill>
                  <a:srgbClr val="BCBEC4"/>
                </a:solidFill>
                <a:effectLst/>
              </a:rPr>
              <a:t>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800" dirty="0">
                <a:solidFill>
                  <a:srgbClr val="BCBEC4"/>
                </a:solidFill>
                <a:effectLst/>
              </a:rPr>
              <a:t>Q(a);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8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800" dirty="0">
                <a:solidFill>
                  <a:srgbClr val="BCBEC4"/>
                </a:solidFill>
                <a:effectLst/>
              </a:rPr>
              <a:t>x = P();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800" dirty="0" err="1">
                <a:solidFill>
                  <a:srgbClr val="BCBEC4"/>
                </a:solidFill>
                <a:effectLst/>
              </a:rPr>
              <a:t>printf</a:t>
            </a:r>
            <a:r>
              <a:rPr lang="en-GB" sz="1800" dirty="0">
                <a:solidFill>
                  <a:srgbClr val="BCBEC4"/>
                </a:solidFill>
                <a:effectLst/>
              </a:rPr>
              <a:t>(</a:t>
            </a:r>
            <a:r>
              <a:rPr lang="en-GB" sz="1800" dirty="0">
                <a:solidFill>
                  <a:srgbClr val="6AAB73"/>
                </a:solidFill>
                <a:effectLst/>
              </a:rPr>
              <a:t>"%d"</a:t>
            </a:r>
            <a:r>
              <a:rPr lang="en-GB" sz="1800" dirty="0">
                <a:solidFill>
                  <a:srgbClr val="BCBEC4"/>
                </a:solidFill>
                <a:effectLst/>
              </a:rPr>
              <a:t>, x);</a:t>
            </a:r>
            <a:br>
              <a:rPr lang="en-GB" sz="1800" dirty="0">
                <a:solidFill>
                  <a:srgbClr val="BCBEC4"/>
                </a:solidFill>
                <a:effectLst/>
              </a:rPr>
            </a:br>
            <a:r>
              <a:rPr lang="en-GB" sz="1800" dirty="0">
                <a:solidFill>
                  <a:srgbClr val="BCBEC4"/>
                </a:solidFill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3071210" y="5115151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pop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BEB6C98-ABB0-C0A9-0B34-FB6314D05B04}"/>
              </a:ext>
            </a:extLst>
          </p:cNvPr>
          <p:cNvSpPr/>
          <p:nvPr/>
        </p:nvSpPr>
        <p:spPr>
          <a:xfrm rot="10800000">
            <a:off x="2118491" y="5659091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899DF-24AD-995B-A42F-E232CEEE2529}"/>
              </a:ext>
            </a:extLst>
          </p:cNvPr>
          <p:cNvSpPr txBox="1"/>
          <p:nvPr/>
        </p:nvSpPr>
        <p:spPr>
          <a:xfrm>
            <a:off x="4656463" y="6238133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FINE ESECUZIONE!</a:t>
            </a:r>
          </a:p>
        </p:txBody>
      </p:sp>
    </p:spTree>
    <p:extLst>
      <p:ext uri="{BB962C8B-B14F-4D97-AF65-F5344CB8AC3E}">
        <p14:creationId xmlns:p14="http://schemas.microsoft.com/office/powerpoint/2010/main" val="341067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58CDA-E4DD-BA95-654E-623931E1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Link utili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F1E0A-37E4-0E47-AD6C-D7035E7B1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Una </a:t>
            </a:r>
            <a:r>
              <a:rPr lang="en-GB" dirty="0" err="1"/>
              <a:t>lezione</a:t>
            </a:r>
            <a:r>
              <a:rPr lang="en-GB" dirty="0"/>
              <a:t> </a:t>
            </a:r>
            <a:r>
              <a:rPr lang="en-GB" dirty="0" err="1"/>
              <a:t>interattiva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stack e heap</a:t>
            </a:r>
          </a:p>
          <a:p>
            <a:pPr lvl="1"/>
            <a:r>
              <a:rPr lang="en-GB" dirty="0">
                <a:hlinkClick r:id="rId2"/>
              </a:rPr>
              <a:t>https://courses.engr.illinois.edu/cs225/fa2022/resources/stack-heap/</a:t>
            </a:r>
            <a:endParaRPr lang="en-GB" dirty="0"/>
          </a:p>
          <a:p>
            <a:r>
              <a:rPr lang="en-GB" dirty="0"/>
              <a:t>Tool online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simula</a:t>
            </a:r>
            <a:r>
              <a:rPr lang="en-GB" dirty="0"/>
              <a:t> stack e heap per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linguaggi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https://pythontutor.com/render.html#mode=display</a:t>
            </a:r>
            <a:r>
              <a:rPr lang="en-GB" dirty="0"/>
              <a:t>	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6489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BCF-3CB0-13B5-0626-80AAF4A4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Stack &amp; </a:t>
            </a:r>
            <a:r>
              <a:rPr lang="en-IT" dirty="0">
                <a:solidFill>
                  <a:srgbClr val="FF0000"/>
                </a:solidFill>
              </a:rPr>
              <a:t>Heap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7DFBC-5C2A-3803-0D08-793928DAA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Parte dinamica della memoria RAM assegnata ad un processo da SO</a:t>
            </a:r>
          </a:p>
        </p:txBody>
      </p:sp>
    </p:spTree>
    <p:extLst>
      <p:ext uri="{BB962C8B-B14F-4D97-AF65-F5344CB8AC3E}">
        <p14:creationId xmlns:p14="http://schemas.microsoft.com/office/powerpoint/2010/main" val="111235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593D9A-8E71-612B-D086-C44AFF69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Heap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BDFB2-BF4C-1FE0-1048-55298314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1752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/>
              <a:t>L'heap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l'allocazione</a:t>
            </a:r>
            <a:r>
              <a:rPr lang="en-GB" dirty="0"/>
              <a:t> </a:t>
            </a:r>
            <a:r>
              <a:rPr lang="en-GB" dirty="0" err="1"/>
              <a:t>dinamica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 </a:t>
            </a:r>
          </a:p>
          <a:p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utilizzate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come malloc() in C o </a:t>
            </a:r>
            <a:r>
              <a:rPr lang="en-GB" b="1" dirty="0"/>
              <a:t>new </a:t>
            </a:r>
            <a:r>
              <a:rPr lang="en-GB" dirty="0"/>
              <a:t>in C++ o Java,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allocata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nell'heap</a:t>
            </a:r>
            <a:r>
              <a:rPr lang="en-GB" dirty="0"/>
              <a:t>. </a:t>
            </a:r>
          </a:p>
          <a:p>
            <a:r>
              <a:rPr lang="en-GB" dirty="0"/>
              <a:t>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dell'heap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crescere</a:t>
            </a:r>
            <a:r>
              <a:rPr lang="en-GB" dirty="0"/>
              <a:t> o </a:t>
            </a:r>
            <a:r>
              <a:rPr lang="en-GB" dirty="0" err="1"/>
              <a:t>diminuire</a:t>
            </a:r>
            <a:r>
              <a:rPr lang="en-GB" dirty="0"/>
              <a:t> a </a:t>
            </a:r>
            <a:r>
              <a:rPr lang="en-GB" dirty="0" err="1"/>
              <a:t>seconda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esigenze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. </a:t>
            </a:r>
            <a:r>
              <a:rPr lang="en-GB" dirty="0" err="1"/>
              <a:t>L'allocazione</a:t>
            </a:r>
            <a:r>
              <a:rPr lang="en-GB" dirty="0"/>
              <a:t> e la </a:t>
            </a:r>
            <a:r>
              <a:rPr lang="en-GB" dirty="0" err="1"/>
              <a:t>deallocazione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nell'heap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gestite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dal </a:t>
            </a:r>
            <a:r>
              <a:rPr lang="en-GB" dirty="0" err="1"/>
              <a:t>programma</a:t>
            </a:r>
            <a:r>
              <a:rPr lang="en-GB" dirty="0"/>
              <a:t> in C, dal garbage collector in Java</a:t>
            </a:r>
          </a:p>
          <a:p>
            <a:r>
              <a:rPr lang="en-GB" dirty="0"/>
              <a:t>Ci </a:t>
            </a:r>
            <a:r>
              <a:rPr lang="en-GB" dirty="0" err="1"/>
              <a:t>servono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puntatori</a:t>
            </a:r>
            <a:r>
              <a:rPr lang="en-GB" dirty="0"/>
              <a:t> per fare un </a:t>
            </a:r>
            <a:r>
              <a:rPr lang="en-GB" dirty="0" err="1"/>
              <a:t>esempio</a:t>
            </a:r>
            <a:r>
              <a:rPr lang="en-GB" dirty="0"/>
              <a:t>…</a:t>
            </a:r>
          </a:p>
          <a:p>
            <a:endParaRPr lang="en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F87B82-D212-2835-CEF8-6149B523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60" y="1553675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9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15438" y="3387"/>
            <a:ext cx="1217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Esempio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puntatori</a:t>
            </a:r>
            <a:endParaRPr lang="en-IT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351105" y="3107750"/>
          <a:ext cx="2689773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/>
                        <a:t>i</a:t>
                      </a:r>
                      <a:r>
                        <a:rPr lang="en-IT" sz="1400" b="1" dirty="0"/>
                        <a:t>nt 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5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</a:t>
                      </a:r>
                      <a:r>
                        <a:rPr lang="en-GB" sz="1400" b="1" dirty="0" err="1"/>
                        <a:t>ptr_y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4965838" y="3084920"/>
            <a:ext cx="322203" cy="18516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2975411" y="3742403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077109" y="3112886"/>
            <a:ext cx="214807" cy="61261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084180" y="3770387"/>
            <a:ext cx="214808" cy="86951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384863" y="3223482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47926" y="4004607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335545" y="4543821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120742" y="4649011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37CBF-0D63-E13D-C559-045690287E19}"/>
              </a:ext>
            </a:extLst>
          </p:cNvPr>
          <p:cNvSpPr txBox="1"/>
          <p:nvPr/>
        </p:nvSpPr>
        <p:spPr>
          <a:xfrm>
            <a:off x="297574" y="956296"/>
            <a:ext cx="26109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int main() {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x = 10;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y = 5;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*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 = &amp;y;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x);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y);</a:t>
            </a:r>
          </a:p>
          <a:p>
            <a:pPr lvl="1"/>
            <a:r>
              <a:rPr lang="en-GB" dirty="0"/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</a:p>
          <a:p>
            <a:pPr lvl="1"/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&amp;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*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21976816-3E84-761F-3393-E00D44020F8D}"/>
              </a:ext>
            </a:extLst>
          </p:cNvPr>
          <p:cNvSpPr/>
          <p:nvPr/>
        </p:nvSpPr>
        <p:spPr>
          <a:xfrm flipH="1">
            <a:off x="7535815" y="4075488"/>
            <a:ext cx="282102" cy="379585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B8A5C-9B68-7CE7-730F-1DD4958D155A}"/>
              </a:ext>
            </a:extLst>
          </p:cNvPr>
          <p:cNvSpPr txBox="1"/>
          <p:nvPr/>
        </p:nvSpPr>
        <p:spPr>
          <a:xfrm>
            <a:off x="2772383" y="150062"/>
            <a:ext cx="91220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C,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simboli</a:t>
            </a:r>
            <a:r>
              <a:rPr lang="en-GB" dirty="0"/>
              <a:t> &amp; e *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strettamente</a:t>
            </a:r>
            <a:r>
              <a:rPr lang="en-GB" dirty="0"/>
              <a:t> </a:t>
            </a:r>
            <a:r>
              <a:rPr lang="en-GB" dirty="0" err="1"/>
              <a:t>legati</a:t>
            </a:r>
            <a:r>
              <a:rPr lang="en-GB" dirty="0"/>
              <a:t> al </a:t>
            </a:r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puntatori</a:t>
            </a:r>
            <a:r>
              <a:rPr lang="en-GB" dirty="0"/>
              <a:t> e </a:t>
            </a:r>
            <a:r>
              <a:rPr lang="en-GB" dirty="0" err="1"/>
              <a:t>indirizzi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L'operatore</a:t>
            </a:r>
            <a:r>
              <a:rPr lang="en-GB" dirty="0"/>
              <a:t> &amp;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di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.</a:t>
            </a:r>
          </a:p>
          <a:p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se </a:t>
            </a:r>
            <a:r>
              <a:rPr lang="en-GB" dirty="0" err="1"/>
              <a:t>hai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int y = 5;, </a:t>
            </a:r>
            <a:r>
              <a:rPr lang="en-GB" dirty="0" err="1"/>
              <a:t>scrivendo</a:t>
            </a:r>
            <a:r>
              <a:rPr lang="en-GB" dirty="0"/>
              <a:t> &amp;y </a:t>
            </a:r>
            <a:r>
              <a:rPr lang="en-GB" dirty="0" err="1"/>
              <a:t>otterrai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di y.</a:t>
            </a:r>
          </a:p>
          <a:p>
            <a:endParaRPr lang="en-GB" dirty="0"/>
          </a:p>
          <a:p>
            <a:r>
              <a:rPr lang="en-GB" dirty="0" err="1"/>
              <a:t>L'operatore</a:t>
            </a:r>
            <a:r>
              <a:rPr lang="en-GB" dirty="0"/>
              <a:t> *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accedere</a:t>
            </a:r>
            <a:r>
              <a:rPr lang="en-GB" dirty="0"/>
              <a:t> al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</a:t>
            </a:r>
            <a:r>
              <a:rPr lang="en-GB" dirty="0" err="1"/>
              <a:t>all'indirizzo</a:t>
            </a:r>
            <a:r>
              <a:rPr lang="en-GB" dirty="0"/>
              <a:t> a cui </a:t>
            </a:r>
            <a:r>
              <a:rPr lang="en-GB" dirty="0" err="1"/>
              <a:t>punta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.</a:t>
            </a:r>
          </a:p>
          <a:p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se int* </a:t>
            </a:r>
            <a:r>
              <a:rPr lang="en-GB" dirty="0" err="1"/>
              <a:t>ptr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 a </a:t>
            </a:r>
            <a:r>
              <a:rPr lang="en-GB" dirty="0" err="1"/>
              <a:t>intero</a:t>
            </a:r>
            <a:r>
              <a:rPr lang="en-GB" dirty="0"/>
              <a:t> e </a:t>
            </a:r>
            <a:r>
              <a:rPr lang="en-GB" dirty="0" err="1"/>
              <a:t>punta</a:t>
            </a:r>
            <a:r>
              <a:rPr lang="en-GB" dirty="0"/>
              <a:t> </a:t>
            </a:r>
            <a:r>
              <a:rPr lang="en-GB" dirty="0" err="1"/>
              <a:t>all'indirizzo</a:t>
            </a:r>
            <a:r>
              <a:rPr lang="en-GB" dirty="0"/>
              <a:t> di y, </a:t>
            </a:r>
            <a:r>
              <a:rPr lang="en-GB" dirty="0" err="1"/>
              <a:t>scrivendo</a:t>
            </a:r>
            <a:r>
              <a:rPr lang="en-GB" dirty="0"/>
              <a:t> *</a:t>
            </a:r>
            <a:r>
              <a:rPr lang="en-GB" dirty="0" err="1"/>
              <a:t>ptr</a:t>
            </a:r>
            <a:r>
              <a:rPr lang="en-GB" dirty="0"/>
              <a:t> </a:t>
            </a:r>
            <a:r>
              <a:rPr lang="en-GB" dirty="0" err="1"/>
              <a:t>otterrai</a:t>
            </a:r>
            <a:r>
              <a:rPr lang="en-GB" dirty="0"/>
              <a:t>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in y (</a:t>
            </a:r>
            <a:r>
              <a:rPr lang="en-GB" dirty="0" err="1"/>
              <a:t>cioè</a:t>
            </a:r>
            <a:r>
              <a:rPr lang="en-GB" dirty="0"/>
              <a:t> 5).</a:t>
            </a:r>
            <a:endParaRPr lang="en-IT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ADDF1E-A13D-0DD8-D03F-AEF167F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2" y="5005486"/>
            <a:ext cx="3270401" cy="12921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D2B1F2-E428-C1B5-FDDF-0688C753CAF9}"/>
              </a:ext>
            </a:extLst>
          </p:cNvPr>
          <p:cNvSpPr txBox="1"/>
          <p:nvPr/>
        </p:nvSpPr>
        <p:spPr>
          <a:xfrm>
            <a:off x="374782" y="4680564"/>
            <a:ext cx="34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Output</a:t>
            </a:r>
            <a:endParaRPr lang="en-IT" dirty="0">
              <a:solidFill>
                <a:srgbClr val="FFC00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661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EF1D-77DE-DC3A-79D2-95A8F65C4D6D}"/>
              </a:ext>
            </a:extLst>
          </p:cNvPr>
          <p:cNvSpPr txBox="1"/>
          <p:nvPr/>
        </p:nvSpPr>
        <p:spPr>
          <a:xfrm>
            <a:off x="15438" y="3387"/>
            <a:ext cx="1217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Esempio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puntatori</a:t>
            </a:r>
            <a:endParaRPr lang="en-IT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CF7F38-9D72-CA18-9B05-AF5C4D6DC982}"/>
              </a:ext>
            </a:extLst>
          </p:cNvPr>
          <p:cNvGraphicFramePr>
            <a:graphicFrameLocks noGrp="1"/>
          </p:cNvGraphicFramePr>
          <p:nvPr/>
        </p:nvGraphicFramePr>
        <p:xfrm>
          <a:off x="5351105" y="3107750"/>
          <a:ext cx="2689773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x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2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/>
                        <a:t>i</a:t>
                      </a:r>
                      <a:r>
                        <a:rPr lang="en-IT" sz="1400" b="1" dirty="0"/>
                        <a:t>nt 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5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</a:t>
                      </a:r>
                      <a:r>
                        <a:rPr lang="en-GB" sz="1400" b="1" dirty="0" err="1"/>
                        <a:t>ptr_y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C4074D68-A9D2-AD66-80BC-68F2FA1DF84F}"/>
              </a:ext>
            </a:extLst>
          </p:cNvPr>
          <p:cNvSpPr/>
          <p:nvPr/>
        </p:nvSpPr>
        <p:spPr>
          <a:xfrm>
            <a:off x="4965838" y="3084920"/>
            <a:ext cx="322203" cy="18516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575C-C03E-3F65-5D0A-ABC3D88266AF}"/>
              </a:ext>
            </a:extLst>
          </p:cNvPr>
          <p:cNvSpPr txBox="1"/>
          <p:nvPr/>
        </p:nvSpPr>
        <p:spPr>
          <a:xfrm>
            <a:off x="2975411" y="3742403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336D5A6-2090-FC61-0590-1E034C3CF6A9}"/>
              </a:ext>
            </a:extLst>
          </p:cNvPr>
          <p:cNvSpPr/>
          <p:nvPr/>
        </p:nvSpPr>
        <p:spPr>
          <a:xfrm flipH="1">
            <a:off x="8077109" y="3112886"/>
            <a:ext cx="214807" cy="61261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329E6BA-64C8-8919-5D3E-89A47300C64C}"/>
              </a:ext>
            </a:extLst>
          </p:cNvPr>
          <p:cNvSpPr/>
          <p:nvPr/>
        </p:nvSpPr>
        <p:spPr>
          <a:xfrm flipH="1">
            <a:off x="8084180" y="3770387"/>
            <a:ext cx="214808" cy="86951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C4571-EED4-82F1-6455-E609CBEAC95D}"/>
              </a:ext>
            </a:extLst>
          </p:cNvPr>
          <p:cNvSpPr txBox="1"/>
          <p:nvPr/>
        </p:nvSpPr>
        <p:spPr>
          <a:xfrm>
            <a:off x="8384863" y="3223482"/>
            <a:ext cx="347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Parametri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funzione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71CB-2CAE-BF49-5A55-059FECF7458E}"/>
              </a:ext>
            </a:extLst>
          </p:cNvPr>
          <p:cNvSpPr txBox="1"/>
          <p:nvPr/>
        </p:nvSpPr>
        <p:spPr>
          <a:xfrm>
            <a:off x="8447926" y="4004607"/>
            <a:ext cx="3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Variabile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locale</a:t>
            </a:r>
            <a:endParaRPr lang="en-IT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0D391-25B9-BC76-B66E-5B9964CE6F35}"/>
              </a:ext>
            </a:extLst>
          </p:cNvPr>
          <p:cNvSpPr txBox="1"/>
          <p:nvPr/>
        </p:nvSpPr>
        <p:spPr>
          <a:xfrm>
            <a:off x="8335545" y="4543821"/>
            <a:ext cx="3671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indirizzo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ritorno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per main,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tipicamente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il punto di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ingresso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del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sistema</a:t>
            </a:r>
            <a:r>
              <a:rPr lang="en-GB" sz="1200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GB" sz="1200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operativo</a:t>
            </a:r>
            <a:endParaRPr lang="en-IT" sz="1200" dirty="0">
              <a:solidFill>
                <a:srgbClr val="00B0F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FFD7BA9-9AED-D028-C64D-67B924C42FAD}"/>
              </a:ext>
            </a:extLst>
          </p:cNvPr>
          <p:cNvSpPr/>
          <p:nvPr/>
        </p:nvSpPr>
        <p:spPr>
          <a:xfrm flipH="1">
            <a:off x="8120742" y="4649011"/>
            <a:ext cx="214808" cy="2951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37CBF-0D63-E13D-C559-045690287E19}"/>
              </a:ext>
            </a:extLst>
          </p:cNvPr>
          <p:cNvSpPr txBox="1"/>
          <p:nvPr/>
        </p:nvSpPr>
        <p:spPr>
          <a:xfrm>
            <a:off x="297574" y="956296"/>
            <a:ext cx="26109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800" dirty="0">
                <a:effectLst/>
              </a:rPr>
            </a:br>
            <a:br>
              <a:rPr lang="en-GB" sz="1800" dirty="0">
                <a:effectLst/>
              </a:rPr>
            </a:br>
            <a:r>
              <a:rPr lang="en-GB" dirty="0">
                <a:effectLst/>
              </a:rPr>
              <a:t>int main() {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x = 10;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y = 5;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*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 = &amp;y;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x);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y);</a:t>
            </a:r>
          </a:p>
          <a:p>
            <a:r>
              <a:rPr lang="en-GB" dirty="0"/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</a:p>
          <a:p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&amp;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("%d", *</a:t>
            </a:r>
            <a:r>
              <a:rPr lang="en-GB" dirty="0" err="1">
                <a:effectLst/>
              </a:rPr>
              <a:t>ptr_y</a:t>
            </a:r>
            <a:r>
              <a:rPr lang="en-GB" dirty="0">
                <a:effectLst/>
              </a:rPr>
              <a:t>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}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21976816-3E84-761F-3393-E00D44020F8D}"/>
              </a:ext>
            </a:extLst>
          </p:cNvPr>
          <p:cNvSpPr/>
          <p:nvPr/>
        </p:nvSpPr>
        <p:spPr>
          <a:xfrm flipH="1">
            <a:off x="7535815" y="4075488"/>
            <a:ext cx="282102" cy="379585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B8A5C-9B68-7CE7-730F-1DD4958D155A}"/>
              </a:ext>
            </a:extLst>
          </p:cNvPr>
          <p:cNvSpPr txBox="1"/>
          <p:nvPr/>
        </p:nvSpPr>
        <p:spPr>
          <a:xfrm>
            <a:off x="2772383" y="150062"/>
            <a:ext cx="91220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C,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simboli</a:t>
            </a:r>
            <a:r>
              <a:rPr lang="en-GB" dirty="0"/>
              <a:t> &amp; e *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strettamente</a:t>
            </a:r>
            <a:r>
              <a:rPr lang="en-GB" dirty="0"/>
              <a:t> </a:t>
            </a:r>
            <a:r>
              <a:rPr lang="en-GB" dirty="0" err="1"/>
              <a:t>legati</a:t>
            </a:r>
            <a:r>
              <a:rPr lang="en-GB" dirty="0"/>
              <a:t> al </a:t>
            </a:r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puntatori</a:t>
            </a:r>
            <a:r>
              <a:rPr lang="en-GB" dirty="0"/>
              <a:t> e </a:t>
            </a:r>
            <a:r>
              <a:rPr lang="en-GB" dirty="0" err="1"/>
              <a:t>indirizzi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 err="1"/>
              <a:t>L'operatore</a:t>
            </a:r>
            <a:r>
              <a:rPr lang="en-GB" dirty="0"/>
              <a:t> &amp;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di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.</a:t>
            </a:r>
          </a:p>
          <a:p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se </a:t>
            </a:r>
            <a:r>
              <a:rPr lang="en-GB" dirty="0" err="1"/>
              <a:t>hai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int y = 5;, </a:t>
            </a:r>
            <a:r>
              <a:rPr lang="en-GB" dirty="0" err="1"/>
              <a:t>scrivendo</a:t>
            </a:r>
            <a:r>
              <a:rPr lang="en-GB" dirty="0"/>
              <a:t> &amp;y </a:t>
            </a:r>
            <a:r>
              <a:rPr lang="en-GB" dirty="0" err="1"/>
              <a:t>otterrai</a:t>
            </a:r>
            <a:r>
              <a:rPr lang="en-GB" dirty="0"/>
              <a:t> </a:t>
            </a:r>
            <a:r>
              <a:rPr lang="en-GB" dirty="0" err="1"/>
              <a:t>l'indirizzo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di y.</a:t>
            </a:r>
          </a:p>
          <a:p>
            <a:endParaRPr lang="en-GB" dirty="0"/>
          </a:p>
          <a:p>
            <a:r>
              <a:rPr lang="en-GB" dirty="0" err="1"/>
              <a:t>L'operatore</a:t>
            </a:r>
            <a:r>
              <a:rPr lang="en-GB" dirty="0"/>
              <a:t> *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accedere</a:t>
            </a:r>
            <a:r>
              <a:rPr lang="en-GB" dirty="0"/>
              <a:t> al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</a:t>
            </a:r>
            <a:r>
              <a:rPr lang="en-GB" dirty="0" err="1"/>
              <a:t>all'indirizzo</a:t>
            </a:r>
            <a:r>
              <a:rPr lang="en-GB" dirty="0"/>
              <a:t> a cui </a:t>
            </a:r>
            <a:r>
              <a:rPr lang="en-GB" dirty="0" err="1"/>
              <a:t>punta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.</a:t>
            </a:r>
          </a:p>
          <a:p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se int* </a:t>
            </a:r>
            <a:r>
              <a:rPr lang="en-GB" dirty="0" err="1"/>
              <a:t>ptr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 a </a:t>
            </a:r>
            <a:r>
              <a:rPr lang="en-GB" dirty="0" err="1"/>
              <a:t>intero</a:t>
            </a:r>
            <a:r>
              <a:rPr lang="en-GB" dirty="0"/>
              <a:t> e </a:t>
            </a:r>
            <a:r>
              <a:rPr lang="en-GB" dirty="0" err="1"/>
              <a:t>punta</a:t>
            </a:r>
            <a:r>
              <a:rPr lang="en-GB" dirty="0"/>
              <a:t> </a:t>
            </a:r>
            <a:r>
              <a:rPr lang="en-GB" dirty="0" err="1"/>
              <a:t>all'indirizzo</a:t>
            </a:r>
            <a:r>
              <a:rPr lang="en-GB" dirty="0"/>
              <a:t> di y, </a:t>
            </a:r>
            <a:r>
              <a:rPr lang="en-GB" dirty="0" err="1"/>
              <a:t>scrivendo</a:t>
            </a:r>
            <a:r>
              <a:rPr lang="en-GB" dirty="0"/>
              <a:t> *</a:t>
            </a:r>
            <a:r>
              <a:rPr lang="en-GB" dirty="0" err="1"/>
              <a:t>ptr</a:t>
            </a:r>
            <a:r>
              <a:rPr lang="en-GB" dirty="0"/>
              <a:t> </a:t>
            </a:r>
            <a:r>
              <a:rPr lang="en-GB" dirty="0" err="1"/>
              <a:t>otterrai</a:t>
            </a:r>
            <a:r>
              <a:rPr lang="en-GB" dirty="0"/>
              <a:t>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in y (</a:t>
            </a:r>
            <a:r>
              <a:rPr lang="en-GB" dirty="0" err="1"/>
              <a:t>cioè</a:t>
            </a:r>
            <a:r>
              <a:rPr lang="en-GB" dirty="0"/>
              <a:t> 5).</a:t>
            </a:r>
            <a:endParaRPr lang="en-IT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ADDF1E-A13D-0DD8-D03F-AEF167F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2" y="5005486"/>
            <a:ext cx="3270401" cy="12921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D2B1F2-E428-C1B5-FDDF-0688C753CAF9}"/>
              </a:ext>
            </a:extLst>
          </p:cNvPr>
          <p:cNvSpPr txBox="1"/>
          <p:nvPr/>
        </p:nvSpPr>
        <p:spPr>
          <a:xfrm>
            <a:off x="374782" y="4680564"/>
            <a:ext cx="34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Output</a:t>
            </a:r>
            <a:endParaRPr lang="en-IT" dirty="0">
              <a:solidFill>
                <a:srgbClr val="FFC00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27F60-BABC-DF41-1AF0-281EF2EB21CE}"/>
              </a:ext>
            </a:extLst>
          </p:cNvPr>
          <p:cNvSpPr txBox="1"/>
          <p:nvPr/>
        </p:nvSpPr>
        <p:spPr>
          <a:xfrm>
            <a:off x="5288041" y="5771827"/>
            <a:ext cx="44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FF000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E lo heap???? </a:t>
            </a:r>
            <a:r>
              <a:rPr lang="en-GB" dirty="0">
                <a:solidFill>
                  <a:srgbClr val="FF000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Ci serve la malloc…</a:t>
            </a:r>
            <a:endParaRPr lang="en-IT" dirty="0">
              <a:solidFill>
                <a:srgbClr val="FF000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0771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9A519-F5F1-CE26-FDC0-1A44AA188F65}"/>
              </a:ext>
            </a:extLst>
          </p:cNvPr>
          <p:cNvSpPr txBox="1"/>
          <p:nvPr/>
        </p:nvSpPr>
        <p:spPr>
          <a:xfrm>
            <a:off x="316148" y="996848"/>
            <a:ext cx="428503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stdio.h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stdlib.h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int main() {</a:t>
            </a:r>
          </a:p>
          <a:p>
            <a:r>
              <a:rPr lang="en-GB" sz="1400" dirty="0">
                <a:effectLst/>
              </a:rPr>
              <a:t>    // 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int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(int*)malloc(</a:t>
            </a:r>
            <a:r>
              <a:rPr lang="en-GB" sz="1400" dirty="0" err="1">
                <a:effectLst/>
              </a:rPr>
              <a:t>sizeof</a:t>
            </a:r>
            <a:r>
              <a:rPr lang="en-GB" sz="1400" dirty="0">
                <a:effectLst/>
              </a:rPr>
              <a:t>(int)); 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if 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== NULL)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di </a:t>
            </a:r>
            <a:r>
              <a:rPr lang="en-GB" sz="1400" dirty="0" err="1">
                <a:effectLst/>
              </a:rPr>
              <a:t>memoria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fallita</a:t>
            </a:r>
            <a:r>
              <a:rPr lang="en-GB" sz="1400" dirty="0">
                <a:effectLst/>
              </a:rPr>
              <a:t>.\n");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return 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5; // </a:t>
            </a:r>
            <a:r>
              <a:rPr lang="en-GB" sz="1400" dirty="0" err="1">
                <a:effectLst/>
              </a:rPr>
              <a:t>Assegnazione</a:t>
            </a:r>
            <a:r>
              <a:rPr lang="en-GB" sz="1400" dirty="0">
                <a:effectLst/>
              </a:rPr>
              <a:t> di un </a:t>
            </a:r>
            <a:r>
              <a:rPr lang="en-GB" sz="1400" dirty="0" err="1">
                <a:effectLst/>
              </a:rPr>
              <a:t>valore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("Valore </a:t>
            </a:r>
            <a:r>
              <a:rPr lang="en-GB" sz="1400" dirty="0" err="1">
                <a:effectLst/>
              </a:rPr>
              <a:t>dell'intero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r>
              <a:rPr lang="en-GB" sz="1400" dirty="0">
                <a:effectLst/>
              </a:rPr>
              <a:t>: %d\n",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free(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 // </a:t>
            </a:r>
            <a:r>
              <a:rPr lang="en-GB" sz="1400" dirty="0" err="1">
                <a:effectLst/>
              </a:rPr>
              <a:t>Rilascio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della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memoria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return 0;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0272D9-C985-E052-2CD9-FF77FB000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25381"/>
              </p:ext>
            </p:extLst>
          </p:nvPr>
        </p:nvGraphicFramePr>
        <p:xfrm>
          <a:off x="7724536" y="858964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</a:t>
                      </a:r>
                      <a:r>
                        <a:rPr lang="en-GB" sz="1400" b="1" dirty="0" err="1"/>
                        <a:t>ptr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D832708F-27EA-23E0-E6F7-082062C228F8}"/>
              </a:ext>
            </a:extLst>
          </p:cNvPr>
          <p:cNvSpPr/>
          <p:nvPr/>
        </p:nvSpPr>
        <p:spPr>
          <a:xfrm>
            <a:off x="7339269" y="836134"/>
            <a:ext cx="385267" cy="12420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65F80-3CA2-EF28-3CC4-A091753679BD}"/>
              </a:ext>
            </a:extLst>
          </p:cNvPr>
          <p:cNvSpPr txBox="1"/>
          <p:nvPr/>
        </p:nvSpPr>
        <p:spPr>
          <a:xfrm>
            <a:off x="5030395" y="858964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4871D-D232-C85E-07C1-2CC9CB5C1120}"/>
              </a:ext>
            </a:extLst>
          </p:cNvPr>
          <p:cNvSpPr txBox="1"/>
          <p:nvPr/>
        </p:nvSpPr>
        <p:spPr>
          <a:xfrm>
            <a:off x="7424672" y="3429000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Heap</a:t>
            </a:r>
            <a:endParaRPr lang="en-IT" dirty="0">
              <a:solidFill>
                <a:srgbClr val="92D05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D8A66C-605F-AD43-E0DB-46E25C06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65565"/>
              </p:ext>
            </p:extLst>
          </p:nvPr>
        </p:nvGraphicFramePr>
        <p:xfrm>
          <a:off x="7129178" y="3963409"/>
          <a:ext cx="2689773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9" name="Right Arrow 18">
            <a:extLst>
              <a:ext uri="{FF2B5EF4-FFF2-40B4-BE49-F238E27FC236}">
                <a16:creationId xmlns:a16="http://schemas.microsoft.com/office/drawing/2014/main" id="{ADE74E6C-91C0-8C2E-E1A3-D6A64A1D4CF6}"/>
              </a:ext>
            </a:extLst>
          </p:cNvPr>
          <p:cNvSpPr/>
          <p:nvPr/>
        </p:nvSpPr>
        <p:spPr>
          <a:xfrm rot="10800000">
            <a:off x="3130168" y="2078164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A8F945E-9A4C-47E8-027D-79E4AB7CF5A3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9818951" y="1641815"/>
            <a:ext cx="560414" cy="3138022"/>
          </a:xfrm>
          <a:prstGeom prst="curvedConnector3">
            <a:avLst>
              <a:gd name="adj1" fmla="val -40791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880BF4-B002-9C59-6B31-53141CE8B377}"/>
              </a:ext>
            </a:extLst>
          </p:cNvPr>
          <p:cNvSpPr txBox="1"/>
          <p:nvPr/>
        </p:nvSpPr>
        <p:spPr>
          <a:xfrm>
            <a:off x="10259045" y="1457149"/>
            <a:ext cx="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55282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9A519-F5F1-CE26-FDC0-1A44AA188F65}"/>
              </a:ext>
            </a:extLst>
          </p:cNvPr>
          <p:cNvSpPr txBox="1"/>
          <p:nvPr/>
        </p:nvSpPr>
        <p:spPr>
          <a:xfrm>
            <a:off x="316148" y="996848"/>
            <a:ext cx="428503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stdio.h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stdlib.h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int main() {</a:t>
            </a:r>
          </a:p>
          <a:p>
            <a:r>
              <a:rPr lang="en-GB" sz="1400" dirty="0">
                <a:effectLst/>
              </a:rPr>
              <a:t>    // 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int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(int*)malloc(</a:t>
            </a:r>
            <a:r>
              <a:rPr lang="en-GB" sz="1400" dirty="0" err="1">
                <a:effectLst/>
              </a:rPr>
              <a:t>sizeof</a:t>
            </a:r>
            <a:r>
              <a:rPr lang="en-GB" sz="1400" dirty="0">
                <a:effectLst/>
              </a:rPr>
              <a:t>(int)); 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if 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== NULL)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di </a:t>
            </a:r>
            <a:r>
              <a:rPr lang="en-GB" sz="1400" dirty="0" err="1">
                <a:effectLst/>
              </a:rPr>
              <a:t>memoria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fallita</a:t>
            </a:r>
            <a:r>
              <a:rPr lang="en-GB" sz="1400" dirty="0">
                <a:effectLst/>
              </a:rPr>
              <a:t>.\n");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return 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5; // </a:t>
            </a:r>
            <a:r>
              <a:rPr lang="en-GB" sz="1400" dirty="0" err="1">
                <a:effectLst/>
              </a:rPr>
              <a:t>Assegnazione</a:t>
            </a:r>
            <a:r>
              <a:rPr lang="en-GB" sz="1400" dirty="0">
                <a:effectLst/>
              </a:rPr>
              <a:t> di un </a:t>
            </a:r>
            <a:r>
              <a:rPr lang="en-GB" sz="1400" dirty="0" err="1">
                <a:effectLst/>
              </a:rPr>
              <a:t>valore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("Valore </a:t>
            </a:r>
            <a:r>
              <a:rPr lang="en-GB" sz="1400" dirty="0" err="1">
                <a:effectLst/>
              </a:rPr>
              <a:t>dell'intero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r>
              <a:rPr lang="en-GB" sz="1400" dirty="0">
                <a:effectLst/>
              </a:rPr>
              <a:t>: %d\n",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free(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 // </a:t>
            </a:r>
            <a:r>
              <a:rPr lang="en-GB" sz="1400" dirty="0" err="1">
                <a:effectLst/>
              </a:rPr>
              <a:t>Rilascio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della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memoria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return 0;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0272D9-C985-E052-2CD9-FF77FB000486}"/>
              </a:ext>
            </a:extLst>
          </p:cNvPr>
          <p:cNvGraphicFramePr>
            <a:graphicFrameLocks noGrp="1"/>
          </p:cNvGraphicFramePr>
          <p:nvPr/>
        </p:nvGraphicFramePr>
        <p:xfrm>
          <a:off x="7724536" y="858964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</a:t>
                      </a:r>
                      <a:r>
                        <a:rPr lang="en-GB" sz="1400" b="1" dirty="0" err="1"/>
                        <a:t>ptr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D832708F-27EA-23E0-E6F7-082062C228F8}"/>
              </a:ext>
            </a:extLst>
          </p:cNvPr>
          <p:cNvSpPr/>
          <p:nvPr/>
        </p:nvSpPr>
        <p:spPr>
          <a:xfrm>
            <a:off x="7339269" y="836134"/>
            <a:ext cx="385267" cy="12420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65F80-3CA2-EF28-3CC4-A091753679BD}"/>
              </a:ext>
            </a:extLst>
          </p:cNvPr>
          <p:cNvSpPr txBox="1"/>
          <p:nvPr/>
        </p:nvSpPr>
        <p:spPr>
          <a:xfrm>
            <a:off x="5030395" y="858964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4871D-D232-C85E-07C1-2CC9CB5C1120}"/>
              </a:ext>
            </a:extLst>
          </p:cNvPr>
          <p:cNvSpPr txBox="1"/>
          <p:nvPr/>
        </p:nvSpPr>
        <p:spPr>
          <a:xfrm>
            <a:off x="7424672" y="3429000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Heap</a:t>
            </a:r>
            <a:endParaRPr lang="en-IT" dirty="0">
              <a:solidFill>
                <a:srgbClr val="92D05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D8A66C-605F-AD43-E0DB-46E25C0618D2}"/>
              </a:ext>
            </a:extLst>
          </p:cNvPr>
          <p:cNvGraphicFramePr>
            <a:graphicFrameLocks noGrp="1"/>
          </p:cNvGraphicFramePr>
          <p:nvPr/>
        </p:nvGraphicFramePr>
        <p:xfrm>
          <a:off x="7129178" y="3963409"/>
          <a:ext cx="2689773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9" name="Right Arrow 18">
            <a:extLst>
              <a:ext uri="{FF2B5EF4-FFF2-40B4-BE49-F238E27FC236}">
                <a16:creationId xmlns:a16="http://schemas.microsoft.com/office/drawing/2014/main" id="{ADE74E6C-91C0-8C2E-E1A3-D6A64A1D4CF6}"/>
              </a:ext>
            </a:extLst>
          </p:cNvPr>
          <p:cNvSpPr/>
          <p:nvPr/>
        </p:nvSpPr>
        <p:spPr>
          <a:xfrm rot="10800000">
            <a:off x="3431726" y="3402429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A8F945E-9A4C-47E8-027D-79E4AB7CF5A3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9818951" y="1641815"/>
            <a:ext cx="560414" cy="3138022"/>
          </a:xfrm>
          <a:prstGeom prst="curvedConnector3">
            <a:avLst>
              <a:gd name="adj1" fmla="val -40791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880BF4-B002-9C59-6B31-53141CE8B377}"/>
              </a:ext>
            </a:extLst>
          </p:cNvPr>
          <p:cNvSpPr txBox="1"/>
          <p:nvPr/>
        </p:nvSpPr>
        <p:spPr>
          <a:xfrm>
            <a:off x="10259045" y="1457149"/>
            <a:ext cx="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8094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statica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endParaRPr lang="en-IT" dirty="0"/>
          </a:p>
          <a:p>
            <a:pPr marL="0" indent="0" algn="ctr">
              <a:buNone/>
            </a:pPr>
            <a:r>
              <a:rPr lang="en-IT" b="1" u="sng" dirty="0">
                <a:solidFill>
                  <a:srgbClr val="D690F7"/>
                </a:solidFill>
              </a:rPr>
              <a:t>Area Text</a:t>
            </a:r>
          </a:p>
          <a:p>
            <a:pPr marL="0" indent="0">
              <a:buNone/>
            </a:pPr>
            <a:r>
              <a:rPr lang="en-GB" dirty="0"/>
              <a:t>Questa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eseguibile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È</a:t>
            </a:r>
            <a:r>
              <a:rPr lang="en-GB" dirty="0"/>
              <a:t> di sola </a:t>
            </a:r>
            <a:r>
              <a:rPr lang="en-GB" dirty="0" err="1"/>
              <a:t>lettura</a:t>
            </a:r>
            <a:r>
              <a:rPr lang="en-GB" dirty="0"/>
              <a:t> per </a:t>
            </a:r>
            <a:r>
              <a:rPr lang="en-GB" dirty="0" err="1"/>
              <a:t>prevenire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auto-</a:t>
            </a:r>
            <a:r>
              <a:rPr lang="en-GB" dirty="0" err="1"/>
              <a:t>modifichi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l'esecuzione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include 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compilato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eseguito</a:t>
            </a:r>
            <a:r>
              <a:rPr lang="en-GB" dirty="0"/>
              <a:t> dal </a:t>
            </a:r>
            <a:r>
              <a:rPr lang="en-GB" dirty="0" err="1"/>
              <a:t>processore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B0F91-5684-359D-DF60-D86076950866}"/>
              </a:ext>
            </a:extLst>
          </p:cNvPr>
          <p:cNvSpPr txBox="1"/>
          <p:nvPr/>
        </p:nvSpPr>
        <p:spPr>
          <a:xfrm>
            <a:off x="4971393" y="5942568"/>
            <a:ext cx="12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A01687"/>
                </a:solidFill>
              </a:rPr>
              <a:t>Read-only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D2EA73-8588-CAC7-8878-EC2905A928D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172202" y="6127234"/>
            <a:ext cx="1090446" cy="0"/>
          </a:xfrm>
          <a:prstGeom prst="straightConnector1">
            <a:avLst/>
          </a:prstGeom>
          <a:ln>
            <a:solidFill>
              <a:srgbClr val="A016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12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9A519-F5F1-CE26-FDC0-1A44AA188F65}"/>
              </a:ext>
            </a:extLst>
          </p:cNvPr>
          <p:cNvSpPr txBox="1"/>
          <p:nvPr/>
        </p:nvSpPr>
        <p:spPr>
          <a:xfrm>
            <a:off x="316148" y="996848"/>
            <a:ext cx="428503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stdio.h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stdlib.h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int main() {</a:t>
            </a:r>
          </a:p>
          <a:p>
            <a:r>
              <a:rPr lang="en-GB" sz="1400" dirty="0">
                <a:effectLst/>
              </a:rPr>
              <a:t>    // 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int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(int*)malloc(</a:t>
            </a:r>
            <a:r>
              <a:rPr lang="en-GB" sz="1400" dirty="0" err="1">
                <a:effectLst/>
              </a:rPr>
              <a:t>sizeof</a:t>
            </a:r>
            <a:r>
              <a:rPr lang="en-GB" sz="1400" dirty="0">
                <a:effectLst/>
              </a:rPr>
              <a:t>(int)); 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if 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== NULL)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</a:t>
            </a:r>
            <a:r>
              <a:rPr lang="en-GB" sz="1400" dirty="0" err="1">
                <a:effectLst/>
              </a:rPr>
              <a:t>Allocazione</a:t>
            </a:r>
            <a:r>
              <a:rPr lang="en-GB" sz="1400" dirty="0">
                <a:effectLst/>
              </a:rPr>
              <a:t> di </a:t>
            </a:r>
            <a:r>
              <a:rPr lang="en-GB" sz="1400" dirty="0" err="1">
                <a:effectLst/>
              </a:rPr>
              <a:t>memoria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fallita</a:t>
            </a:r>
            <a:r>
              <a:rPr lang="en-GB" sz="1400" dirty="0">
                <a:effectLst/>
              </a:rPr>
              <a:t>.\n");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    return 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 = 5; // </a:t>
            </a:r>
            <a:r>
              <a:rPr lang="en-GB" sz="1400" dirty="0" err="1">
                <a:effectLst/>
              </a:rPr>
              <a:t>Assegnazione</a:t>
            </a:r>
            <a:r>
              <a:rPr lang="en-GB" sz="1400" dirty="0">
                <a:effectLst/>
              </a:rPr>
              <a:t> di un </a:t>
            </a:r>
            <a:r>
              <a:rPr lang="en-GB" sz="1400" dirty="0" err="1">
                <a:effectLst/>
              </a:rPr>
              <a:t>valore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("Valore </a:t>
            </a:r>
            <a:r>
              <a:rPr lang="en-GB" sz="1400" dirty="0" err="1">
                <a:effectLst/>
              </a:rPr>
              <a:t>dell'intero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nell'heap</a:t>
            </a:r>
            <a:r>
              <a:rPr lang="en-GB" sz="1400" dirty="0">
                <a:effectLst/>
              </a:rPr>
              <a:t>: %d\n", *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free(</a:t>
            </a:r>
            <a:r>
              <a:rPr lang="en-GB" sz="1400" dirty="0" err="1">
                <a:effectLst/>
              </a:rPr>
              <a:t>ptr</a:t>
            </a:r>
            <a:r>
              <a:rPr lang="en-GB" sz="1400" dirty="0">
                <a:effectLst/>
              </a:rPr>
              <a:t>); // </a:t>
            </a:r>
            <a:r>
              <a:rPr lang="en-GB" sz="1400" dirty="0" err="1">
                <a:effectLst/>
              </a:rPr>
              <a:t>Rilascio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della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memoria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return 0;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0272D9-C985-E052-2CD9-FF77FB000486}"/>
              </a:ext>
            </a:extLst>
          </p:cNvPr>
          <p:cNvGraphicFramePr>
            <a:graphicFrameLocks noGrp="1"/>
          </p:cNvGraphicFramePr>
          <p:nvPr/>
        </p:nvGraphicFramePr>
        <p:xfrm>
          <a:off x="7724536" y="858964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</a:t>
                      </a:r>
                      <a:r>
                        <a:rPr lang="en-GB" sz="1400" b="1" dirty="0" err="1"/>
                        <a:t>ptr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D832708F-27EA-23E0-E6F7-082062C228F8}"/>
              </a:ext>
            </a:extLst>
          </p:cNvPr>
          <p:cNvSpPr/>
          <p:nvPr/>
        </p:nvSpPr>
        <p:spPr>
          <a:xfrm>
            <a:off x="7339269" y="836134"/>
            <a:ext cx="385267" cy="12420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65F80-3CA2-EF28-3CC4-A091753679BD}"/>
              </a:ext>
            </a:extLst>
          </p:cNvPr>
          <p:cNvSpPr txBox="1"/>
          <p:nvPr/>
        </p:nvSpPr>
        <p:spPr>
          <a:xfrm>
            <a:off x="5030395" y="858964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4871D-D232-C85E-07C1-2CC9CB5C1120}"/>
              </a:ext>
            </a:extLst>
          </p:cNvPr>
          <p:cNvSpPr txBox="1"/>
          <p:nvPr/>
        </p:nvSpPr>
        <p:spPr>
          <a:xfrm>
            <a:off x="7424672" y="3429000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Heap</a:t>
            </a:r>
            <a:endParaRPr lang="en-IT" dirty="0">
              <a:solidFill>
                <a:srgbClr val="92D05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D8A66C-605F-AD43-E0DB-46E25C06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25937"/>
              </p:ext>
            </p:extLst>
          </p:nvPr>
        </p:nvGraphicFramePr>
        <p:xfrm>
          <a:off x="7129178" y="3963409"/>
          <a:ext cx="2689773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9" name="Right Arrow 18">
            <a:extLst>
              <a:ext uri="{FF2B5EF4-FFF2-40B4-BE49-F238E27FC236}">
                <a16:creationId xmlns:a16="http://schemas.microsoft.com/office/drawing/2014/main" id="{ADE74E6C-91C0-8C2E-E1A3-D6A64A1D4CF6}"/>
              </a:ext>
            </a:extLst>
          </p:cNvPr>
          <p:cNvSpPr/>
          <p:nvPr/>
        </p:nvSpPr>
        <p:spPr>
          <a:xfrm rot="10800000">
            <a:off x="4291599" y="3857790"/>
            <a:ext cx="457390" cy="2112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A8F945E-9A4C-47E8-027D-79E4AB7CF5A3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9818951" y="1641815"/>
            <a:ext cx="560414" cy="3138022"/>
          </a:xfrm>
          <a:prstGeom prst="curvedConnector3">
            <a:avLst>
              <a:gd name="adj1" fmla="val -40791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880BF4-B002-9C59-6B31-53141CE8B377}"/>
              </a:ext>
            </a:extLst>
          </p:cNvPr>
          <p:cNvSpPr txBox="1"/>
          <p:nvPr/>
        </p:nvSpPr>
        <p:spPr>
          <a:xfrm>
            <a:off x="10259045" y="1457149"/>
            <a:ext cx="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1E78C-24FF-BBD1-C680-48AC9BEA562B}"/>
              </a:ext>
            </a:extLst>
          </p:cNvPr>
          <p:cNvSpPr txBox="1"/>
          <p:nvPr/>
        </p:nvSpPr>
        <p:spPr>
          <a:xfrm>
            <a:off x="228599" y="6019248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L'operatore</a:t>
            </a:r>
            <a:r>
              <a:rPr lang="en-GB" dirty="0"/>
              <a:t> *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accedere</a:t>
            </a:r>
            <a:r>
              <a:rPr lang="en-GB" dirty="0"/>
              <a:t> al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</a:t>
            </a:r>
            <a:r>
              <a:rPr lang="en-GB" dirty="0" err="1"/>
              <a:t>all'indirizzo</a:t>
            </a:r>
            <a:r>
              <a:rPr lang="en-GB" dirty="0"/>
              <a:t> a cui </a:t>
            </a:r>
            <a:r>
              <a:rPr lang="en-GB" dirty="0" err="1"/>
              <a:t>punta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850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390691-B642-E4F3-E43A-A717D73DC897}"/>
              </a:ext>
            </a:extLst>
          </p:cNvPr>
          <p:cNvSpPr txBox="1"/>
          <p:nvPr/>
        </p:nvSpPr>
        <p:spPr>
          <a:xfrm>
            <a:off x="98898" y="120085"/>
            <a:ext cx="609924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200" dirty="0">
                <a:solidFill>
                  <a:srgbClr val="7A7E85"/>
                </a:solidFill>
                <a:effectLst/>
              </a:rPr>
            </a:br>
            <a:r>
              <a:rPr lang="en-GB" sz="1200" dirty="0">
                <a:effectLst/>
              </a:rPr>
              <a:t>#include &lt;</a:t>
            </a:r>
            <a:r>
              <a:rPr lang="en-GB" sz="1200" dirty="0" err="1">
                <a:effectLst/>
              </a:rPr>
              <a:t>stdio.h</a:t>
            </a:r>
            <a:r>
              <a:rPr lang="en-GB" sz="1200" dirty="0">
                <a:effectLst/>
              </a:rPr>
              <a:t>&gt;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#include &lt;</a:t>
            </a:r>
            <a:r>
              <a:rPr lang="en-GB" sz="1200" dirty="0" err="1">
                <a:effectLst/>
              </a:rPr>
              <a:t>stdlib.h</a:t>
            </a:r>
            <a:r>
              <a:rPr lang="en-GB" sz="1200" dirty="0">
                <a:effectLst/>
              </a:rPr>
              <a:t>&gt;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int main() 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int *array;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int n = 10; // </a:t>
            </a:r>
            <a:r>
              <a:rPr lang="en-GB" sz="1200" dirty="0" err="1">
                <a:effectLst/>
              </a:rPr>
              <a:t>Dimensione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dell'array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// </a:t>
            </a:r>
            <a:r>
              <a:rPr lang="en-GB" sz="1200" dirty="0" err="1">
                <a:effectLst/>
              </a:rPr>
              <a:t>Allocazione</a:t>
            </a:r>
            <a:r>
              <a:rPr lang="en-GB" sz="1200" dirty="0">
                <a:effectLst/>
              </a:rPr>
              <a:t> di </a:t>
            </a:r>
            <a:r>
              <a:rPr lang="en-GB" sz="1200" dirty="0" err="1">
                <a:effectLst/>
              </a:rPr>
              <a:t>memoria</a:t>
            </a:r>
            <a:r>
              <a:rPr lang="en-GB" sz="1200" dirty="0">
                <a:effectLst/>
              </a:rPr>
              <a:t> per 10 </a:t>
            </a:r>
            <a:r>
              <a:rPr lang="en-GB" sz="1200" dirty="0" err="1">
                <a:effectLst/>
              </a:rPr>
              <a:t>interi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array = (int*)malloc(n * </a:t>
            </a:r>
            <a:r>
              <a:rPr lang="en-GB" sz="1200" dirty="0" err="1">
                <a:effectLst/>
              </a:rPr>
              <a:t>sizeof</a:t>
            </a:r>
            <a:r>
              <a:rPr lang="en-GB" sz="1200" dirty="0">
                <a:effectLst/>
              </a:rPr>
              <a:t>(int));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// </a:t>
            </a:r>
            <a:r>
              <a:rPr lang="en-GB" sz="1200" dirty="0" err="1">
                <a:effectLst/>
              </a:rPr>
              <a:t>Verifica</a:t>
            </a:r>
            <a:r>
              <a:rPr lang="en-GB" sz="1200" dirty="0">
                <a:effectLst/>
              </a:rPr>
              <a:t> se </a:t>
            </a:r>
            <a:r>
              <a:rPr lang="en-GB" sz="1200" dirty="0" err="1">
                <a:effectLst/>
              </a:rPr>
              <a:t>l'allocazione</a:t>
            </a:r>
            <a:r>
              <a:rPr lang="en-GB" sz="1200" dirty="0">
                <a:effectLst/>
              </a:rPr>
              <a:t> di </a:t>
            </a:r>
            <a:r>
              <a:rPr lang="en-GB" sz="1200" dirty="0" err="1">
                <a:effectLst/>
              </a:rPr>
              <a:t>memoria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è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riuscita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if (array == NULL) 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printf</a:t>
            </a:r>
            <a:r>
              <a:rPr lang="en-GB" sz="1200" dirty="0">
                <a:effectLst/>
              </a:rPr>
              <a:t>("</a:t>
            </a:r>
            <a:r>
              <a:rPr lang="en-GB" sz="1200" dirty="0" err="1">
                <a:effectLst/>
              </a:rPr>
              <a:t>Allocazione</a:t>
            </a:r>
            <a:r>
              <a:rPr lang="en-GB" sz="1200" dirty="0">
                <a:effectLst/>
              </a:rPr>
              <a:t> di </a:t>
            </a:r>
            <a:r>
              <a:rPr lang="en-GB" sz="1200" dirty="0" err="1">
                <a:effectLst/>
              </a:rPr>
              <a:t>memoria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fallita</a:t>
            </a:r>
            <a:r>
              <a:rPr lang="en-GB" sz="1200" dirty="0">
                <a:effectLst/>
              </a:rPr>
              <a:t>.\n");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return 1; // o exit(EXIT_FAILURE);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// </a:t>
            </a:r>
            <a:r>
              <a:rPr lang="en-GB" sz="1200" dirty="0" err="1">
                <a:effectLst/>
              </a:rPr>
              <a:t>Inizializzazione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dell'array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for (int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 = 0;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 &lt; n;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++) 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array[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] =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; // </a:t>
            </a:r>
            <a:r>
              <a:rPr lang="en-GB" sz="1200" dirty="0" err="1">
                <a:effectLst/>
              </a:rPr>
              <a:t>Assegna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alcuni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valori</a:t>
            </a:r>
            <a:r>
              <a:rPr lang="en-GB" sz="1200" dirty="0">
                <a:effectLst/>
              </a:rPr>
              <a:t> (es. 0, 1, 2, ..., 9)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// Stampa </a:t>
            </a:r>
            <a:r>
              <a:rPr lang="en-GB" sz="1200" dirty="0" err="1">
                <a:effectLst/>
              </a:rPr>
              <a:t>dell'array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for (int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 = 0;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 &lt; n; 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++) 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printf</a:t>
            </a:r>
            <a:r>
              <a:rPr lang="en-GB" sz="1200" dirty="0">
                <a:effectLst/>
              </a:rPr>
              <a:t>("%d ", array[</a:t>
            </a:r>
            <a:r>
              <a:rPr lang="en-GB" sz="1200" dirty="0" err="1">
                <a:effectLst/>
              </a:rPr>
              <a:t>i</a:t>
            </a:r>
            <a:r>
              <a:rPr lang="en-GB" sz="1200" dirty="0">
                <a:effectLst/>
              </a:rPr>
              <a:t>]);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</a:t>
            </a:r>
            <a:r>
              <a:rPr lang="en-GB" sz="1200" dirty="0" err="1">
                <a:effectLst/>
              </a:rPr>
              <a:t>printf</a:t>
            </a:r>
            <a:r>
              <a:rPr lang="en-GB" sz="1200" dirty="0">
                <a:effectLst/>
              </a:rPr>
              <a:t>("\n");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// </a:t>
            </a:r>
            <a:r>
              <a:rPr lang="en-GB" sz="1200" dirty="0" err="1">
                <a:effectLst/>
              </a:rPr>
              <a:t>Rilascio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della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memoria</a:t>
            </a:r>
            <a:r>
              <a:rPr lang="en-GB" sz="1200" dirty="0">
                <a:effectLst/>
              </a:rPr>
              <a:t> </a:t>
            </a:r>
            <a:r>
              <a:rPr lang="en-GB" sz="1200" dirty="0" err="1">
                <a:effectLst/>
              </a:rPr>
              <a:t>allocata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free(array);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return 0;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}</a:t>
            </a:r>
            <a:br>
              <a:rPr lang="en-GB" sz="1200" dirty="0">
                <a:effectLst/>
              </a:rPr>
            </a:br>
            <a:endParaRPr lang="en-GB" sz="1200" dirty="0">
              <a:effectLst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3594F9-A35D-B0D4-4A3D-154C76CAD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95766"/>
              </p:ext>
            </p:extLst>
          </p:nvPr>
        </p:nvGraphicFramePr>
        <p:xfrm>
          <a:off x="7724536" y="858964"/>
          <a:ext cx="2689773" cy="1524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argc</a:t>
                      </a:r>
                      <a:r>
                        <a:rPr lang="en-GB" sz="1400" dirty="0"/>
                        <a:t> 1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char* </a:t>
                      </a:r>
                      <a:r>
                        <a:rPr lang="en-GB" sz="1400" b="1" dirty="0" err="1"/>
                        <a:t>argv</a:t>
                      </a:r>
                      <a:r>
                        <a:rPr lang="en-GB" sz="1400" b="1" dirty="0"/>
                        <a:t>  &lt;pointer to heap&gt;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int* array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n 10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56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B10BD0D-5559-93B1-27B9-372E9F292451}"/>
              </a:ext>
            </a:extLst>
          </p:cNvPr>
          <p:cNvSpPr/>
          <p:nvPr/>
        </p:nvSpPr>
        <p:spPr>
          <a:xfrm>
            <a:off x="7339269" y="836134"/>
            <a:ext cx="385267" cy="12420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1D54F-B7A5-CAAD-DF47-94E5362569C3}"/>
              </a:ext>
            </a:extLst>
          </p:cNvPr>
          <p:cNvSpPr txBox="1"/>
          <p:nvPr/>
        </p:nvSpPr>
        <p:spPr>
          <a:xfrm>
            <a:off x="5030395" y="858964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A5A15-87F8-A6C0-0289-853D6DFD0FA9}"/>
              </a:ext>
            </a:extLst>
          </p:cNvPr>
          <p:cNvSpPr txBox="1"/>
          <p:nvPr/>
        </p:nvSpPr>
        <p:spPr>
          <a:xfrm>
            <a:off x="7424672" y="3429000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Heap</a:t>
            </a:r>
            <a:endParaRPr lang="en-IT" dirty="0">
              <a:solidFill>
                <a:srgbClr val="92D05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894B53-23EB-C98B-DDA2-C2BF51F5B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98193"/>
              </p:ext>
            </p:extLst>
          </p:nvPr>
        </p:nvGraphicFramePr>
        <p:xfrm>
          <a:off x="7129178" y="3963409"/>
          <a:ext cx="2689773" cy="2133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64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7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</a:t>
                      </a:r>
                      <a:r>
                        <a:rPr lang="en-IT" sz="1400" dirty="0"/>
                        <a:t>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</a:t>
                      </a:r>
                      <a:r>
                        <a:rPr lang="en-IT" sz="1400" dirty="0"/>
                        <a:t>tc…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20683"/>
                  </a:ext>
                </a:extLst>
              </a:tr>
            </a:tbl>
          </a:graphicData>
        </a:graphic>
      </p:graphicFrame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9E90B53-4F6A-1825-AF86-741CD85055E0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9818951" y="1641815"/>
            <a:ext cx="560414" cy="3138022"/>
          </a:xfrm>
          <a:prstGeom prst="curvedConnector3">
            <a:avLst>
              <a:gd name="adj1" fmla="val -40791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5B19E0-530A-F90F-3AD5-9E91D7E3BD33}"/>
              </a:ext>
            </a:extLst>
          </p:cNvPr>
          <p:cNvSpPr txBox="1"/>
          <p:nvPr/>
        </p:nvSpPr>
        <p:spPr>
          <a:xfrm>
            <a:off x="10259045" y="1457149"/>
            <a:ext cx="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11317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865B-36F6-EB7E-922A-15FD8497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Java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49AAA-32EC-FDD3-DEF7-637110B11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93451"/>
              </p:ext>
            </p:extLst>
          </p:nvPr>
        </p:nvGraphicFramePr>
        <p:xfrm>
          <a:off x="9409086" y="5782917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784B9D24-7483-6DC7-1734-44BADEC36381}"/>
              </a:ext>
            </a:extLst>
          </p:cNvPr>
          <p:cNvSpPr/>
          <p:nvPr/>
        </p:nvSpPr>
        <p:spPr>
          <a:xfrm>
            <a:off x="9023819" y="5760087"/>
            <a:ext cx="385267" cy="9372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AB8F5-A1DD-B113-49ED-5038F6E30041}"/>
              </a:ext>
            </a:extLst>
          </p:cNvPr>
          <p:cNvSpPr txBox="1"/>
          <p:nvPr/>
        </p:nvSpPr>
        <p:spPr>
          <a:xfrm>
            <a:off x="7028159" y="5905536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push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F840-C176-3BB6-148C-D799E4D6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57010" cy="29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63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865B-36F6-EB7E-922A-15FD8497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Java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49AAA-32EC-FDD3-DEF7-637110B114B8}"/>
              </a:ext>
            </a:extLst>
          </p:cNvPr>
          <p:cNvGraphicFramePr>
            <a:graphicFrameLocks noGrp="1"/>
          </p:cNvGraphicFramePr>
          <p:nvPr/>
        </p:nvGraphicFramePr>
        <p:xfrm>
          <a:off x="9409086" y="5782917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784B9D24-7483-6DC7-1734-44BADEC36381}"/>
              </a:ext>
            </a:extLst>
          </p:cNvPr>
          <p:cNvSpPr/>
          <p:nvPr/>
        </p:nvSpPr>
        <p:spPr>
          <a:xfrm>
            <a:off x="9023819" y="5760087"/>
            <a:ext cx="385267" cy="9372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AB8F5-A1DD-B113-49ED-5038F6E30041}"/>
              </a:ext>
            </a:extLst>
          </p:cNvPr>
          <p:cNvSpPr txBox="1"/>
          <p:nvPr/>
        </p:nvSpPr>
        <p:spPr>
          <a:xfrm>
            <a:off x="7028159" y="5905536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F840-C176-3BB6-148C-D799E4D6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57010" cy="295913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999EE8-61CD-5AD8-1904-9961D8D3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68763"/>
              </p:ext>
            </p:extLst>
          </p:nvPr>
        </p:nvGraphicFramePr>
        <p:xfrm>
          <a:off x="9409085" y="4548188"/>
          <a:ext cx="2689773" cy="1127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 </a:t>
                      </a:r>
                      <a:r>
                        <a:rPr lang="en-GB" sz="1400" dirty="0" err="1"/>
                        <a:t>parametro</a:t>
                      </a:r>
                      <a:r>
                        <a:rPr lang="en-GB" sz="1400" dirty="0"/>
                        <a:t> 3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variabileLocale</a:t>
                      </a:r>
                      <a:r>
                        <a:rPr lang="en-GB" sz="1400" b="1" dirty="0"/>
                        <a:t> 5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</a:t>
                      </a:r>
                      <a:r>
                        <a:rPr lang="en-GB" sz="1400" dirty="0" err="1"/>
                        <a:t>metodoConParametro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FDB7DF68-530C-BC2C-0EC5-AF3E53EA3728}"/>
              </a:ext>
            </a:extLst>
          </p:cNvPr>
          <p:cNvSpPr/>
          <p:nvPr/>
        </p:nvSpPr>
        <p:spPr>
          <a:xfrm>
            <a:off x="9023820" y="4548188"/>
            <a:ext cx="385266" cy="112776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2593-4A56-FB37-45E7-304B34618103}"/>
              </a:ext>
            </a:extLst>
          </p:cNvPr>
          <p:cNvSpPr txBox="1"/>
          <p:nvPr/>
        </p:nvSpPr>
        <p:spPr>
          <a:xfrm>
            <a:off x="7028159" y="4884167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metodoConParametro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</p:spTree>
    <p:extLst>
      <p:ext uri="{BB962C8B-B14F-4D97-AF65-F5344CB8AC3E}">
        <p14:creationId xmlns:p14="http://schemas.microsoft.com/office/powerpoint/2010/main" val="428973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865B-36F6-EB7E-922A-15FD8497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Java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49AAA-32EC-FDD3-DEF7-637110B114B8}"/>
              </a:ext>
            </a:extLst>
          </p:cNvPr>
          <p:cNvGraphicFramePr>
            <a:graphicFrameLocks noGrp="1"/>
          </p:cNvGraphicFramePr>
          <p:nvPr/>
        </p:nvGraphicFramePr>
        <p:xfrm>
          <a:off x="9409086" y="5782917"/>
          <a:ext cx="2689773" cy="914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784B9D24-7483-6DC7-1734-44BADEC36381}"/>
              </a:ext>
            </a:extLst>
          </p:cNvPr>
          <p:cNvSpPr/>
          <p:nvPr/>
        </p:nvSpPr>
        <p:spPr>
          <a:xfrm>
            <a:off x="9023819" y="5760087"/>
            <a:ext cx="385267" cy="9372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AB8F5-A1DD-B113-49ED-5038F6E30041}"/>
              </a:ext>
            </a:extLst>
          </p:cNvPr>
          <p:cNvSpPr txBox="1"/>
          <p:nvPr/>
        </p:nvSpPr>
        <p:spPr>
          <a:xfrm>
            <a:off x="7028159" y="5905536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F840-C176-3BB6-148C-D799E4D6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57010" cy="295913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DB7DF68-530C-BC2C-0EC5-AF3E53EA3728}"/>
              </a:ext>
            </a:extLst>
          </p:cNvPr>
          <p:cNvSpPr/>
          <p:nvPr/>
        </p:nvSpPr>
        <p:spPr>
          <a:xfrm>
            <a:off x="9023820" y="4548188"/>
            <a:ext cx="385266" cy="112776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2593-4A56-FB37-45E7-304B34618103}"/>
              </a:ext>
            </a:extLst>
          </p:cNvPr>
          <p:cNvSpPr txBox="1"/>
          <p:nvPr/>
        </p:nvSpPr>
        <p:spPr>
          <a:xfrm>
            <a:off x="7028159" y="4884167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metodoConParametro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</p:spTree>
    <p:extLst>
      <p:ext uri="{BB962C8B-B14F-4D97-AF65-F5344CB8AC3E}">
        <p14:creationId xmlns:p14="http://schemas.microsoft.com/office/powerpoint/2010/main" val="132918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865B-36F6-EB7E-922A-15FD8497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Java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84B9D24-7483-6DC7-1734-44BADEC36381}"/>
              </a:ext>
            </a:extLst>
          </p:cNvPr>
          <p:cNvSpPr/>
          <p:nvPr/>
        </p:nvSpPr>
        <p:spPr>
          <a:xfrm>
            <a:off x="9023819" y="5760087"/>
            <a:ext cx="385267" cy="93723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AB8F5-A1DD-B113-49ED-5038F6E30041}"/>
              </a:ext>
            </a:extLst>
          </p:cNvPr>
          <p:cNvSpPr txBox="1"/>
          <p:nvPr/>
        </p:nvSpPr>
        <p:spPr>
          <a:xfrm>
            <a:off x="7028159" y="5905536"/>
            <a:ext cx="209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 </a:t>
            </a:r>
          </a:p>
          <a:p>
            <a:pPr algn="ctr"/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F840-C176-3BB6-148C-D799E4D6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57010" cy="2959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21393-FBEC-6A12-748B-A6ACA3CEBA31}"/>
              </a:ext>
            </a:extLst>
          </p:cNvPr>
          <p:cNvSpPr txBox="1"/>
          <p:nvPr/>
        </p:nvSpPr>
        <p:spPr>
          <a:xfrm>
            <a:off x="9530021" y="6044035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FINE ESECUZIONE!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F75D4-45EE-B461-D0FA-A23BF9ED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64" y="5067937"/>
            <a:ext cx="3797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CA2B-2222-E53D-FA7C-6831760E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Java &amp;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2809-085D-21B7-D9DA-878E6CF38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In C la memoria dello heap viene allocata dinamicamente dal programmatore usando sistem calls apposite come malloc()</a:t>
            </a:r>
          </a:p>
          <a:p>
            <a:r>
              <a:rPr lang="en-GB" dirty="0"/>
              <a:t>In Java,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creati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heap </a:t>
            </a:r>
            <a:r>
              <a:rPr lang="en-GB" dirty="0" err="1"/>
              <a:t>quando</a:t>
            </a:r>
            <a:r>
              <a:rPr lang="en-GB" dirty="0"/>
              <a:t> il </a:t>
            </a:r>
            <a:r>
              <a:rPr lang="en-GB" dirty="0" err="1"/>
              <a:t>programmatore</a:t>
            </a:r>
            <a:r>
              <a:rPr lang="en-GB" dirty="0"/>
              <a:t> 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con </a:t>
            </a:r>
            <a:r>
              <a:rPr lang="en-GB" b="1" dirty="0">
                <a:solidFill>
                  <a:srgbClr val="A01687"/>
                </a:solidFill>
              </a:rPr>
              <a:t>new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usi</a:t>
            </a:r>
            <a:r>
              <a:rPr lang="en-GB" dirty="0"/>
              <a:t> la </a:t>
            </a:r>
            <a:r>
              <a:rPr lang="en-GB" dirty="0" err="1"/>
              <a:t>parola</a:t>
            </a:r>
            <a:r>
              <a:rPr lang="en-GB" dirty="0"/>
              <a:t> </a:t>
            </a:r>
            <a:r>
              <a:rPr lang="en-GB" dirty="0" err="1"/>
              <a:t>chiave</a:t>
            </a:r>
            <a:r>
              <a:rPr lang="en-GB" dirty="0"/>
              <a:t> new per </a:t>
            </a:r>
            <a:r>
              <a:rPr lang="en-GB" dirty="0" err="1"/>
              <a:t>creare</a:t>
            </a:r>
            <a:r>
              <a:rPr lang="en-GB" dirty="0"/>
              <a:t> un </a:t>
            </a:r>
            <a:r>
              <a:rPr lang="en-GB" dirty="0" err="1"/>
              <a:t>oggetto</a:t>
            </a:r>
            <a:r>
              <a:rPr lang="en-GB" dirty="0"/>
              <a:t>, Java </a:t>
            </a:r>
            <a:r>
              <a:rPr lang="en-GB" dirty="0" err="1"/>
              <a:t>alloca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heap per </a:t>
            </a:r>
            <a:r>
              <a:rPr lang="en-GB" dirty="0" err="1"/>
              <a:t>quell'oggetto</a:t>
            </a:r>
            <a:r>
              <a:rPr lang="en-GB" dirty="0"/>
              <a:t> e </a:t>
            </a:r>
            <a:r>
              <a:rPr lang="en-GB" dirty="0" err="1"/>
              <a:t>restituisce</a:t>
            </a:r>
            <a:r>
              <a:rPr lang="en-GB" dirty="0"/>
              <a:t> un </a:t>
            </a:r>
            <a:r>
              <a:rPr lang="en-GB" dirty="0" err="1"/>
              <a:t>riferimento</a:t>
            </a:r>
            <a:r>
              <a:rPr lang="en-GB" dirty="0"/>
              <a:t> a </a:t>
            </a:r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diverso</a:t>
            </a:r>
            <a:r>
              <a:rPr lang="en-GB" dirty="0"/>
              <a:t> </a:t>
            </a:r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 primitive (come int, double, char, </a:t>
            </a:r>
            <a:r>
              <a:rPr lang="en-GB" dirty="0" err="1"/>
              <a:t>ecc</a:t>
            </a:r>
            <a:r>
              <a:rPr lang="en-GB" dirty="0"/>
              <a:t>.),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allocate </a:t>
            </a:r>
            <a:r>
              <a:rPr lang="en-GB" dirty="0" err="1"/>
              <a:t>nello</a:t>
            </a:r>
            <a:r>
              <a:rPr lang="en-GB" dirty="0"/>
              <a:t> stack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dichiarate</a:t>
            </a:r>
            <a:r>
              <a:rPr lang="en-GB" dirty="0"/>
              <a:t> come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di un </a:t>
            </a:r>
            <a:r>
              <a:rPr lang="en-GB" dirty="0" err="1"/>
              <a:t>metodo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96543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57260" cy="4143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68545"/>
              </p:ext>
            </p:extLst>
          </p:nvPr>
        </p:nvGraphicFramePr>
        <p:xfrm>
          <a:off x="9080696" y="682247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91120" y="682248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95460" y="827698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7140103" y="2908570"/>
            <a:ext cx="4630366" cy="35843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3936"/>
              </p:ext>
            </p:extLst>
          </p:nvPr>
        </p:nvGraphicFramePr>
        <p:xfrm>
          <a:off x="7744851" y="3896702"/>
          <a:ext cx="3490596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45298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745298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520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dirty="0"/>
                        <a:t>“sono una var istanza”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744851" y="1463328"/>
            <a:ext cx="1390912" cy="2570534"/>
          </a:xfrm>
          <a:prstGeom prst="curvedConnector3">
            <a:avLst>
              <a:gd name="adj1" fmla="val 11643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135763" y="1326141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0439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57260" cy="4143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72034"/>
              </p:ext>
            </p:extLst>
          </p:nvPr>
        </p:nvGraphicFramePr>
        <p:xfrm>
          <a:off x="8991461" y="2384041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01885" y="2384042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2150"/>
              </p:ext>
            </p:extLst>
          </p:nvPr>
        </p:nvGraphicFramePr>
        <p:xfrm>
          <a:off x="7252138" y="5370763"/>
          <a:ext cx="3084210" cy="457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“sono una var istanza”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252138" y="3165121"/>
            <a:ext cx="1794390" cy="2434241"/>
          </a:xfrm>
          <a:prstGeom prst="curvedConnector3">
            <a:avLst>
              <a:gd name="adj1" fmla="val 11274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D46941-8D47-4742-BD71-AECC471FA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57532"/>
              </p:ext>
            </p:extLst>
          </p:nvPr>
        </p:nvGraphicFramePr>
        <p:xfrm>
          <a:off x="8991461" y="1061674"/>
          <a:ext cx="2689773" cy="1127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this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String str “nuovo </a:t>
                      </a:r>
                      <a:r>
                        <a:rPr lang="en-GB" sz="1400" b="1" dirty="0" err="1"/>
                        <a:t>valore</a:t>
                      </a:r>
                      <a:r>
                        <a:rPr lang="en-GB" sz="1400" b="1" dirty="0"/>
                        <a:t>”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</a:t>
                      </a:r>
                      <a:r>
                        <a:rPr lang="en-GB" sz="1400" dirty="0" err="1"/>
                        <a:t>metodoConParametro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A2BA2B04-28D1-E9D5-6531-BCE9BE309692}"/>
              </a:ext>
            </a:extLst>
          </p:cNvPr>
          <p:cNvSpPr/>
          <p:nvPr/>
        </p:nvSpPr>
        <p:spPr>
          <a:xfrm>
            <a:off x="8606196" y="1061674"/>
            <a:ext cx="385266" cy="112776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540535B-FADD-E9F3-E751-E1E59D8694AF}"/>
              </a:ext>
            </a:extLst>
          </p:cNvPr>
          <p:cNvCxnSpPr>
            <a:cxnSpLocks/>
            <a:stCxn id="21" idx="1"/>
            <a:endCxn id="11" idx="1"/>
          </p:cNvCxnSpPr>
          <p:nvPr/>
        </p:nvCxnSpPr>
        <p:spPr>
          <a:xfrm rot="10800000" flipV="1">
            <a:off x="7252139" y="1531823"/>
            <a:ext cx="1735519" cy="4067540"/>
          </a:xfrm>
          <a:prstGeom prst="curvedConnector3">
            <a:avLst>
              <a:gd name="adj1" fmla="val 11317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0D2515-AFCE-DD92-0763-270050CB7EEF}"/>
              </a:ext>
            </a:extLst>
          </p:cNvPr>
          <p:cNvSpPr txBox="1"/>
          <p:nvPr/>
        </p:nvSpPr>
        <p:spPr>
          <a:xfrm>
            <a:off x="6297885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metodoConParametro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</p:spTree>
    <p:extLst>
      <p:ext uri="{BB962C8B-B14F-4D97-AF65-F5344CB8AC3E}">
        <p14:creationId xmlns:p14="http://schemas.microsoft.com/office/powerpoint/2010/main" val="586805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57260" cy="4143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/>
        </p:nvGraphicFramePr>
        <p:xfrm>
          <a:off x="8991461" y="2384041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01885" y="2384042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100031"/>
              </p:ext>
            </p:extLst>
          </p:nvPr>
        </p:nvGraphicFramePr>
        <p:xfrm>
          <a:off x="7252138" y="5370763"/>
          <a:ext cx="3084210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“nuovo valore”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252138" y="3165121"/>
            <a:ext cx="1794390" cy="2342801"/>
          </a:xfrm>
          <a:prstGeom prst="curvedConnector3">
            <a:avLst>
              <a:gd name="adj1" fmla="val 11274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D46941-8D47-4742-BD71-AECC471FAB7A}"/>
              </a:ext>
            </a:extLst>
          </p:cNvPr>
          <p:cNvGraphicFramePr>
            <a:graphicFrameLocks noGrp="1"/>
          </p:cNvGraphicFramePr>
          <p:nvPr/>
        </p:nvGraphicFramePr>
        <p:xfrm>
          <a:off x="8991461" y="1061674"/>
          <a:ext cx="2689773" cy="1127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this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String str “nuovo </a:t>
                      </a:r>
                      <a:r>
                        <a:rPr lang="en-GB" sz="1400" b="1" dirty="0" err="1"/>
                        <a:t>valore</a:t>
                      </a:r>
                      <a:r>
                        <a:rPr lang="en-GB" sz="1400" b="1" dirty="0"/>
                        <a:t>”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</a:t>
                      </a:r>
                      <a:r>
                        <a:rPr lang="en-GB" sz="1400" dirty="0" err="1"/>
                        <a:t>metodoConParametro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A2BA2B04-28D1-E9D5-6531-BCE9BE309692}"/>
              </a:ext>
            </a:extLst>
          </p:cNvPr>
          <p:cNvSpPr/>
          <p:nvPr/>
        </p:nvSpPr>
        <p:spPr>
          <a:xfrm>
            <a:off x="8606196" y="1061674"/>
            <a:ext cx="385266" cy="112776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540535B-FADD-E9F3-E751-E1E59D8694AF}"/>
              </a:ext>
            </a:extLst>
          </p:cNvPr>
          <p:cNvCxnSpPr>
            <a:cxnSpLocks/>
            <a:stCxn id="21" idx="1"/>
            <a:endCxn id="11" idx="1"/>
          </p:cNvCxnSpPr>
          <p:nvPr/>
        </p:nvCxnSpPr>
        <p:spPr>
          <a:xfrm rot="10800000" flipV="1">
            <a:off x="7252139" y="1531823"/>
            <a:ext cx="1735519" cy="3976100"/>
          </a:xfrm>
          <a:prstGeom prst="curvedConnector3">
            <a:avLst>
              <a:gd name="adj1" fmla="val 11317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E645F-BBAA-C1DF-2F58-42BED832E1B8}"/>
              </a:ext>
            </a:extLst>
          </p:cNvPr>
          <p:cNvSpPr txBox="1"/>
          <p:nvPr/>
        </p:nvSpPr>
        <p:spPr>
          <a:xfrm>
            <a:off x="6297885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metodoConParametro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</p:spTree>
    <p:extLst>
      <p:ext uri="{BB962C8B-B14F-4D97-AF65-F5344CB8AC3E}">
        <p14:creationId xmlns:p14="http://schemas.microsoft.com/office/powerpoint/2010/main" val="348924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statica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20670"/>
          </a:xfrm>
        </p:spPr>
        <p:txBody>
          <a:bodyPr>
            <a:normAutofit fontScale="55000" lnSpcReduction="20000"/>
          </a:bodyPr>
          <a:lstStyle/>
          <a:p>
            <a:r>
              <a:rPr lang="en-IT" sz="4500" dirty="0"/>
              <a:t>…ovvero com’è organizzata la memoria assegnata dal Sistema Operativo al processo in esecuzione</a:t>
            </a:r>
          </a:p>
          <a:p>
            <a:endParaRPr lang="en-IT" dirty="0"/>
          </a:p>
          <a:p>
            <a:pPr marL="0" indent="0" algn="ctr">
              <a:buNone/>
            </a:pPr>
            <a:r>
              <a:rPr lang="en-IT" b="1" u="sng" dirty="0">
                <a:solidFill>
                  <a:srgbClr val="FF0000"/>
                </a:solidFill>
              </a:rPr>
              <a:t>Data Segment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Le </a:t>
            </a:r>
            <a:r>
              <a:rPr lang="en-GB" b="1" dirty="0" err="1">
                <a:solidFill>
                  <a:srgbClr val="FF0000"/>
                </a:solidFill>
              </a:rPr>
              <a:t>variabili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globali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dirty="0"/>
              <a:t>(</a:t>
            </a:r>
            <a:r>
              <a:rPr lang="en-GB" dirty="0" err="1"/>
              <a:t>cioè</a:t>
            </a:r>
            <a:r>
              <a:rPr lang="en-GB" dirty="0"/>
              <a:t> quelle definite al di </a:t>
            </a:r>
            <a:r>
              <a:rPr lang="en-GB" dirty="0" err="1"/>
              <a:t>fuori</a:t>
            </a:r>
            <a:r>
              <a:rPr lang="en-GB" dirty="0"/>
              <a:t> di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compongono</a:t>
            </a:r>
            <a:r>
              <a:rPr lang="en-GB" dirty="0"/>
              <a:t> il </a:t>
            </a:r>
            <a:r>
              <a:rPr lang="en-GB" dirty="0" err="1"/>
              <a:t>programma</a:t>
            </a:r>
            <a:r>
              <a:rPr lang="en-GB" dirty="0"/>
              <a:t>) e le </a:t>
            </a:r>
            <a:r>
              <a:rPr lang="en-GB" b="1" dirty="0" err="1">
                <a:solidFill>
                  <a:srgbClr val="FF0000"/>
                </a:solidFill>
              </a:rPr>
              <a:t>variabili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statiche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dirty="0"/>
              <a:t>(</a:t>
            </a:r>
            <a:r>
              <a:rPr lang="en-GB" dirty="0" err="1"/>
              <a:t>cioè</a:t>
            </a:r>
            <a:r>
              <a:rPr lang="en-GB" dirty="0"/>
              <a:t> quelle </a:t>
            </a:r>
            <a:r>
              <a:rPr lang="en-GB" dirty="0" err="1"/>
              <a:t>dichiarate</a:t>
            </a:r>
            <a:r>
              <a:rPr lang="en-GB" dirty="0"/>
              <a:t> con </a:t>
            </a:r>
            <a:r>
              <a:rPr lang="en-GB" dirty="0" err="1"/>
              <a:t>l’attributo</a:t>
            </a:r>
            <a:r>
              <a:rPr lang="en-GB" dirty="0"/>
              <a:t> static).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preallocata</a:t>
            </a:r>
            <a:r>
              <a:rPr lang="en-GB" dirty="0"/>
              <a:t> </a:t>
            </a:r>
            <a:r>
              <a:rPr lang="en-GB" dirty="0" err="1"/>
              <a:t>all’avvio</a:t>
            </a:r>
            <a:r>
              <a:rPr lang="en-GB" dirty="0"/>
              <a:t> del </a:t>
            </a:r>
            <a:r>
              <a:rPr lang="en-GB" dirty="0" err="1"/>
              <a:t>programma</a:t>
            </a:r>
            <a:r>
              <a:rPr lang="en-GB" dirty="0"/>
              <a:t> e </a:t>
            </a:r>
            <a:r>
              <a:rPr lang="en-GB" dirty="0" err="1"/>
              <a:t>inizializzato</a:t>
            </a:r>
            <a:r>
              <a:rPr lang="en-GB" dirty="0"/>
              <a:t> ai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specificati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dichiarazioni</a:t>
            </a:r>
            <a:r>
              <a:rPr lang="en-GB" dirty="0"/>
              <a:t>. Il </a:t>
            </a:r>
            <a:r>
              <a:rPr lang="en-GB" dirty="0" err="1"/>
              <a:t>segmento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ulteriormente</a:t>
            </a:r>
            <a:r>
              <a:rPr lang="en-GB" dirty="0"/>
              <a:t> </a:t>
            </a:r>
            <a:r>
              <a:rPr lang="en-GB" dirty="0" err="1"/>
              <a:t>suddiviso</a:t>
            </a:r>
            <a:r>
              <a:rPr lang="en-GB" dirty="0"/>
              <a:t> </a:t>
            </a:r>
            <a:r>
              <a:rPr lang="en-GB" b="1" dirty="0" err="1">
                <a:solidFill>
                  <a:srgbClr val="FF0000"/>
                </a:solidFill>
              </a:rPr>
              <a:t>nell’area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dei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dati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globali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inizializzati</a:t>
            </a:r>
            <a:r>
              <a:rPr lang="en-GB" dirty="0"/>
              <a:t> e in sola </a:t>
            </a:r>
            <a:r>
              <a:rPr lang="en-GB" dirty="0" err="1"/>
              <a:t>lettura</a:t>
            </a:r>
            <a:r>
              <a:rPr lang="en-GB" dirty="0"/>
              <a:t> (</a:t>
            </a:r>
            <a:r>
              <a:rPr lang="en-GB" b="1" dirty="0">
                <a:solidFill>
                  <a:srgbClr val="FF0000"/>
                </a:solidFill>
              </a:rPr>
              <a:t>read-only</a:t>
            </a:r>
            <a:r>
              <a:rPr lang="en-GB" dirty="0"/>
              <a:t>), e </a:t>
            </a:r>
            <a:r>
              <a:rPr lang="en-GB" b="1" dirty="0" err="1">
                <a:solidFill>
                  <a:srgbClr val="FF0000"/>
                </a:solidFill>
              </a:rPr>
              <a:t>nell’area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dei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dati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globali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inizializzati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modificabili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dirty="0"/>
              <a:t>(</a:t>
            </a:r>
            <a:r>
              <a:rPr lang="en-GB" b="1" dirty="0">
                <a:solidFill>
                  <a:srgbClr val="FF0000"/>
                </a:solidFill>
              </a:rPr>
              <a:t>read-write</a:t>
            </a:r>
            <a:r>
              <a:rPr lang="en-GB" dirty="0"/>
              <a:t>).</a:t>
            </a:r>
            <a:endParaRPr lang="en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24772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196C5-9D2D-B5AE-2CFA-4404DCAB07F3}"/>
              </a:ext>
            </a:extLst>
          </p:cNvPr>
          <p:cNvSpPr txBox="1"/>
          <p:nvPr/>
        </p:nvSpPr>
        <p:spPr>
          <a:xfrm>
            <a:off x="3794233" y="6176963"/>
            <a:ext cx="25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Read-only &amp; Read-write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9992A6-80D7-FCB1-78FE-5E46A3F952A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48248" y="5623034"/>
            <a:ext cx="1061545" cy="738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76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57260" cy="4143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/>
        </p:nvGraphicFramePr>
        <p:xfrm>
          <a:off x="8991461" y="2384041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01885" y="2384042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/>
        </p:nvGraphicFramePr>
        <p:xfrm>
          <a:off x="7252138" y="5370763"/>
          <a:ext cx="3084210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“nuovo valore”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252138" y="3165121"/>
            <a:ext cx="1794390" cy="2342801"/>
          </a:xfrm>
          <a:prstGeom prst="curvedConnector3">
            <a:avLst>
              <a:gd name="adj1" fmla="val 11274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9306B-15D2-8C1C-5E67-B734984018B4}"/>
              </a:ext>
            </a:extLst>
          </p:cNvPr>
          <p:cNvSpPr txBox="1"/>
          <p:nvPr/>
        </p:nvSpPr>
        <p:spPr>
          <a:xfrm>
            <a:off x="6243858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metodoConParametro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96373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77672" cy="408754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/>
        </p:nvGraphicFramePr>
        <p:xfrm>
          <a:off x="8991461" y="2384041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01885" y="2384042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/>
        </p:nvGraphicFramePr>
        <p:xfrm>
          <a:off x="7252138" y="5370763"/>
          <a:ext cx="3084210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“nuovo valore”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252138" y="3165121"/>
            <a:ext cx="1794390" cy="2342801"/>
          </a:xfrm>
          <a:prstGeom prst="curvedConnector3">
            <a:avLst>
              <a:gd name="adj1" fmla="val 11274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9306B-15D2-8C1C-5E67-B734984018B4}"/>
              </a:ext>
            </a:extLst>
          </p:cNvPr>
          <p:cNvSpPr txBox="1"/>
          <p:nvPr/>
        </p:nvSpPr>
        <p:spPr>
          <a:xfrm>
            <a:off x="6243858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getVariabileIstanza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push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239B7F-EEB1-EC3F-3FDC-AFDDA6A01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4064"/>
              </p:ext>
            </p:extLst>
          </p:nvPr>
        </p:nvGraphicFramePr>
        <p:xfrm>
          <a:off x="8991461" y="1061674"/>
          <a:ext cx="2689773" cy="8229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this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</a:t>
                      </a:r>
                      <a:r>
                        <a:rPr lang="en-GB" sz="1400" dirty="0" err="1"/>
                        <a:t>metodoConParametro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17A01F24-004A-B6BF-8E98-40D11A26E44D}"/>
              </a:ext>
            </a:extLst>
          </p:cNvPr>
          <p:cNvSpPr/>
          <p:nvPr/>
        </p:nvSpPr>
        <p:spPr>
          <a:xfrm>
            <a:off x="8606196" y="1061674"/>
            <a:ext cx="381461" cy="822960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042DBF3-2498-A0F9-2246-CCD6FCB0962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7252147" y="1228991"/>
            <a:ext cx="1735511" cy="42789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A9EA5B-18F6-89F3-99FB-3E8CF79789B2}"/>
              </a:ext>
            </a:extLst>
          </p:cNvPr>
          <p:cNvSpPr txBox="1"/>
          <p:nvPr/>
        </p:nvSpPr>
        <p:spPr>
          <a:xfrm>
            <a:off x="8987657" y="109180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47986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77672" cy="408754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677E4-9B55-21D9-153C-F06332B9144C}"/>
              </a:ext>
            </a:extLst>
          </p:cNvPr>
          <p:cNvGraphicFramePr>
            <a:graphicFrameLocks noGrp="1"/>
          </p:cNvGraphicFramePr>
          <p:nvPr/>
        </p:nvGraphicFramePr>
        <p:xfrm>
          <a:off x="8991461" y="2384041"/>
          <a:ext cx="2689773" cy="1219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9773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String[] </a:t>
                      </a:r>
                      <a:r>
                        <a:rPr lang="en-GB" sz="1400" dirty="0" err="1"/>
                        <a:t>args</a:t>
                      </a:r>
                      <a:endParaRPr lang="en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68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int </a:t>
                      </a:r>
                      <a:r>
                        <a:rPr lang="en-GB" sz="1400" b="1" dirty="0" err="1"/>
                        <a:t>variabileInMain</a:t>
                      </a:r>
                      <a:r>
                        <a:rPr lang="en-GB" sz="1400" b="1" dirty="0"/>
                        <a:t> 3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T" sz="1400" b="1" dirty="0"/>
                        <a:t>Esempio 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2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Indirizzo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Rit</a:t>
                      </a:r>
                      <a:r>
                        <a:rPr lang="en-GB" sz="1400" dirty="0"/>
                        <a:t> per main</a:t>
                      </a:r>
                      <a:endParaRPr lang="en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4099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89A715D6-A924-3A3F-5A8A-9BE20089A406}"/>
              </a:ext>
            </a:extLst>
          </p:cNvPr>
          <p:cNvSpPr/>
          <p:nvPr/>
        </p:nvSpPr>
        <p:spPr>
          <a:xfrm>
            <a:off x="8601885" y="2384042"/>
            <a:ext cx="444643" cy="121919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/>
        </p:nvGraphicFramePr>
        <p:xfrm>
          <a:off x="7252138" y="5370763"/>
          <a:ext cx="3084210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“nuovo valore”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06B7111-8D04-23A1-86C7-839C9EBB8D5B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7252138" y="3165121"/>
            <a:ext cx="1794390" cy="2342801"/>
          </a:xfrm>
          <a:prstGeom prst="curvedConnector3">
            <a:avLst>
              <a:gd name="adj1" fmla="val 11274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9306B-15D2-8C1C-5E67-B734984018B4}"/>
              </a:ext>
            </a:extLst>
          </p:cNvPr>
          <p:cNvSpPr txBox="1"/>
          <p:nvPr/>
        </p:nvSpPr>
        <p:spPr>
          <a:xfrm>
            <a:off x="6243858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getVariabileIstanza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9EA5B-18F6-89F3-99FB-3E8CF79789B2}"/>
              </a:ext>
            </a:extLst>
          </p:cNvPr>
          <p:cNvSpPr txBox="1"/>
          <p:nvPr/>
        </p:nvSpPr>
        <p:spPr>
          <a:xfrm>
            <a:off x="8987657" y="109180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61629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C885-5D06-8B83-0C5C-86436C31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stack &amp; heap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F702D-CAF6-405A-D106-019F0823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77672" cy="4087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510C64-8B4C-1CAA-E4B4-C0FD9C0BA435}"/>
              </a:ext>
            </a:extLst>
          </p:cNvPr>
          <p:cNvSpPr txBox="1"/>
          <p:nvPr/>
        </p:nvSpPr>
        <p:spPr>
          <a:xfrm>
            <a:off x="6614339" y="2821907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ain stack frame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BF508-0D27-367F-EBDA-44EF6D01EF43}"/>
              </a:ext>
            </a:extLst>
          </p:cNvPr>
          <p:cNvSpPr/>
          <p:nvPr/>
        </p:nvSpPr>
        <p:spPr>
          <a:xfrm>
            <a:off x="6825325" y="4312508"/>
            <a:ext cx="4091285" cy="22247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T" dirty="0"/>
              <a:t>Heap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E19D7-5DD2-DCD0-648F-D3752C509A33}"/>
              </a:ext>
            </a:extLst>
          </p:cNvPr>
          <p:cNvGraphicFramePr>
            <a:graphicFrameLocks noGrp="1"/>
          </p:cNvGraphicFramePr>
          <p:nvPr/>
        </p:nvGraphicFramePr>
        <p:xfrm>
          <a:off x="7252138" y="5370763"/>
          <a:ext cx="3084210" cy="2743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55139453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119124370"/>
                    </a:ext>
                  </a:extLst>
                </a:gridCol>
              </a:tblGrid>
              <a:tr h="1702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variabileIstanza</a:t>
                      </a:r>
                      <a:endParaRPr lang="en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200" strike="noStrike" dirty="0"/>
                        <a:t>“nuovo valore”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561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792E98B-B27F-35E0-C23F-A1E896E5841C}"/>
              </a:ext>
            </a:extLst>
          </p:cNvPr>
          <p:cNvSpPr txBox="1"/>
          <p:nvPr/>
        </p:nvSpPr>
        <p:spPr>
          <a:xfrm>
            <a:off x="9046528" y="302793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9306B-15D2-8C1C-5E67-B734984018B4}"/>
              </a:ext>
            </a:extLst>
          </p:cNvPr>
          <p:cNvSpPr txBox="1"/>
          <p:nvPr/>
        </p:nvSpPr>
        <p:spPr>
          <a:xfrm>
            <a:off x="6243858" y="1288518"/>
            <a:ext cx="24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getVariabileIstanza</a:t>
            </a:r>
            <a:r>
              <a:rPr lang="en-US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stack frame pop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07269-C94A-D4B7-DCA7-072511929E17}"/>
              </a:ext>
            </a:extLst>
          </p:cNvPr>
          <p:cNvSpPr txBox="1"/>
          <p:nvPr/>
        </p:nvSpPr>
        <p:spPr>
          <a:xfrm>
            <a:off x="8987657" y="1394636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9EA5B-18F6-89F3-99FB-3E8CF79789B2}"/>
              </a:ext>
            </a:extLst>
          </p:cNvPr>
          <p:cNvSpPr txBox="1"/>
          <p:nvPr/>
        </p:nvSpPr>
        <p:spPr>
          <a:xfrm>
            <a:off x="8987657" y="1091805"/>
            <a:ext cx="172269" cy="27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02668-441E-B49B-89E4-A154C6FD4391}"/>
              </a:ext>
            </a:extLst>
          </p:cNvPr>
          <p:cNvSpPr txBox="1"/>
          <p:nvPr/>
        </p:nvSpPr>
        <p:spPr>
          <a:xfrm>
            <a:off x="8870967" y="2843269"/>
            <a:ext cx="209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B0F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FINE ESECUZIONE!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A09A-F640-4625-5BF6-0A456668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52631"/>
            <a:ext cx="4064000" cy="64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EB5A32-20F1-95CC-F469-E776BEEEFAE8}"/>
              </a:ext>
            </a:extLst>
          </p:cNvPr>
          <p:cNvSpPr txBox="1"/>
          <p:nvPr/>
        </p:nvSpPr>
        <p:spPr>
          <a:xfrm>
            <a:off x="6710609" y="3341668"/>
            <a:ext cx="4671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Il Garbage Collector (GC) in Java 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occupa</a:t>
            </a:r>
            <a:r>
              <a:rPr lang="en-GB" sz="1200" dirty="0"/>
              <a:t> di </a:t>
            </a:r>
            <a:r>
              <a:rPr lang="en-GB" sz="1200" dirty="0" err="1"/>
              <a:t>liberare</a:t>
            </a:r>
            <a:r>
              <a:rPr lang="en-GB" sz="1200" dirty="0"/>
              <a:t> la </a:t>
            </a:r>
            <a:r>
              <a:rPr lang="en-GB" sz="1200" dirty="0" err="1"/>
              <a:t>memoria</a:t>
            </a:r>
            <a:r>
              <a:rPr lang="en-GB" sz="1200" dirty="0"/>
              <a:t> </a:t>
            </a:r>
            <a:r>
              <a:rPr lang="en-GB" sz="1200" dirty="0" err="1"/>
              <a:t>occupata</a:t>
            </a:r>
            <a:r>
              <a:rPr lang="en-GB" sz="1200" dirty="0"/>
              <a:t> da </a:t>
            </a:r>
            <a:r>
              <a:rPr lang="en-GB" sz="1200" dirty="0" err="1"/>
              <a:t>oggetti</a:t>
            </a:r>
            <a:r>
              <a:rPr lang="en-GB" sz="1200" dirty="0"/>
              <a:t> </a:t>
            </a:r>
            <a:r>
              <a:rPr lang="en-GB" sz="1200" dirty="0" err="1"/>
              <a:t>che</a:t>
            </a:r>
            <a:r>
              <a:rPr lang="en-GB" sz="1200" dirty="0"/>
              <a:t> non </a:t>
            </a:r>
            <a:r>
              <a:rPr lang="en-GB" sz="1200" dirty="0" err="1"/>
              <a:t>sono</a:t>
            </a:r>
            <a:r>
              <a:rPr lang="en-GB" sz="1200" dirty="0"/>
              <a:t> </a:t>
            </a:r>
            <a:r>
              <a:rPr lang="en-GB" sz="1200" dirty="0" err="1"/>
              <a:t>più</a:t>
            </a:r>
            <a:r>
              <a:rPr lang="en-GB" sz="1200" dirty="0"/>
              <a:t> </a:t>
            </a:r>
            <a:r>
              <a:rPr lang="en-GB" sz="1200" dirty="0" err="1"/>
              <a:t>raggiungibili</a:t>
            </a:r>
            <a:r>
              <a:rPr lang="en-GB" sz="1200" dirty="0"/>
              <a:t>, </a:t>
            </a:r>
            <a:r>
              <a:rPr lang="en-GB" sz="1200" dirty="0" err="1"/>
              <a:t>ovvero</a:t>
            </a:r>
            <a:r>
              <a:rPr lang="en-GB" sz="1200" dirty="0"/>
              <a:t> </a:t>
            </a:r>
            <a:r>
              <a:rPr lang="en-GB" sz="1200" dirty="0" err="1"/>
              <a:t>oggetti</a:t>
            </a:r>
            <a:r>
              <a:rPr lang="en-GB" sz="1200" dirty="0"/>
              <a:t> a cui non </a:t>
            </a:r>
            <a:r>
              <a:rPr lang="en-GB" sz="1200" dirty="0" err="1"/>
              <a:t>esistono</a:t>
            </a:r>
            <a:r>
              <a:rPr lang="en-GB" sz="1200" dirty="0"/>
              <a:t> </a:t>
            </a:r>
            <a:r>
              <a:rPr lang="en-GB" sz="1200" dirty="0" err="1"/>
              <a:t>più</a:t>
            </a:r>
            <a:r>
              <a:rPr lang="en-GB" sz="1200" dirty="0"/>
              <a:t> </a:t>
            </a:r>
            <a:r>
              <a:rPr lang="en-GB" sz="1200" dirty="0" err="1"/>
              <a:t>riferimenti</a:t>
            </a:r>
            <a:r>
              <a:rPr lang="en-GB" sz="1200" dirty="0"/>
              <a:t> </a:t>
            </a:r>
            <a:r>
              <a:rPr lang="en-GB" sz="1200" dirty="0" err="1"/>
              <a:t>attivi</a:t>
            </a:r>
            <a:r>
              <a:rPr lang="en-GB" sz="1200" dirty="0"/>
              <a:t> </a:t>
            </a:r>
            <a:r>
              <a:rPr lang="en-GB" sz="1200" dirty="0" err="1"/>
              <a:t>nel</a:t>
            </a:r>
            <a:r>
              <a:rPr lang="en-GB" sz="1200" dirty="0"/>
              <a:t> </a:t>
            </a:r>
            <a:r>
              <a:rPr lang="en-GB" sz="1200" dirty="0" err="1"/>
              <a:t>programma</a:t>
            </a:r>
            <a:r>
              <a:rPr lang="en-GB" sz="1200" dirty="0"/>
              <a:t>.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1039599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722D28-A3D3-2470-7197-EC592F82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Passaggio per indirizzo e per riferimento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A0785-7BF1-DD71-1478-9628D20B6276}"/>
              </a:ext>
            </a:extLst>
          </p:cNvPr>
          <p:cNvSpPr txBox="1"/>
          <p:nvPr/>
        </p:nvSpPr>
        <p:spPr>
          <a:xfrm>
            <a:off x="760379" y="1412836"/>
            <a:ext cx="60992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A7E85"/>
                </a:solidFill>
                <a:effectLst/>
              </a:rPr>
              <a:t>// C++: Passaggio per </a:t>
            </a:r>
            <a:r>
              <a:rPr lang="en-GB" dirty="0" err="1">
                <a:solidFill>
                  <a:srgbClr val="7A7E85"/>
                </a:solidFill>
                <a:effectLst/>
              </a:rPr>
              <a:t>Riferimento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void </a:t>
            </a:r>
            <a:r>
              <a:rPr lang="en-GB" dirty="0" err="1">
                <a:solidFill>
                  <a:srgbClr val="56A8F5"/>
                </a:solidFill>
                <a:effectLst/>
              </a:rPr>
              <a:t>modifica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&amp;</a:t>
            </a:r>
            <a:r>
              <a:rPr lang="en-GB" dirty="0" err="1">
                <a:solidFill>
                  <a:srgbClr val="BCBEC4"/>
                </a:solidFill>
                <a:effectLst/>
              </a:rPr>
              <a:t>num</a:t>
            </a:r>
            <a:r>
              <a:rPr lang="en-GB" dirty="0">
                <a:solidFill>
                  <a:srgbClr val="BCBEC4"/>
                </a:solidFill>
                <a:effectLst/>
              </a:rPr>
              <a:t>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 err="1">
                <a:solidFill>
                  <a:srgbClr val="BCBEC4"/>
                </a:solidFill>
                <a:effectLst/>
              </a:rPr>
              <a:t>num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 </a:t>
            </a:r>
            <a:r>
              <a:rPr lang="en-GB" dirty="0">
                <a:solidFill>
                  <a:srgbClr val="7A7E85"/>
                </a:solidFill>
                <a:effectLst/>
              </a:rPr>
              <a:t>// </a:t>
            </a:r>
            <a:r>
              <a:rPr lang="en-GB" dirty="0" err="1">
                <a:solidFill>
                  <a:srgbClr val="7A7E85"/>
                </a:solidFill>
                <a:effectLst/>
              </a:rPr>
              <a:t>Modifica</a:t>
            </a:r>
            <a:r>
              <a:rPr lang="en-GB" dirty="0">
                <a:solidFill>
                  <a:srgbClr val="7A7E85"/>
                </a:solidFill>
                <a:effectLst/>
              </a:rPr>
              <a:t> la </a:t>
            </a:r>
            <a:r>
              <a:rPr lang="en-GB" dirty="0" err="1">
                <a:solidFill>
                  <a:srgbClr val="7A7E85"/>
                </a:solidFill>
                <a:effectLst/>
              </a:rPr>
              <a:t>variabile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originale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7A7E85"/>
                </a:solidFill>
                <a:effectLst/>
              </a:rPr>
              <a:t>// </a:t>
            </a:r>
            <a:r>
              <a:rPr lang="en-GB" dirty="0" err="1">
                <a:solidFill>
                  <a:srgbClr val="7A7E85"/>
                </a:solidFill>
                <a:effectLst/>
              </a:rPr>
              <a:t>Uso</a:t>
            </a:r>
            <a:r>
              <a:rPr lang="en-GB" dirty="0">
                <a:solidFill>
                  <a:srgbClr val="7A7E85"/>
                </a:solidFill>
                <a:effectLst/>
              </a:rPr>
              <a:t> in C++: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main()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x = </a:t>
            </a:r>
            <a:r>
              <a:rPr lang="en-GB" dirty="0">
                <a:solidFill>
                  <a:srgbClr val="2AACB8"/>
                </a:solidFill>
                <a:effectLst/>
              </a:rPr>
              <a:t>5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 err="1">
                <a:solidFill>
                  <a:srgbClr val="BCBEC4"/>
                </a:solidFill>
                <a:effectLst/>
              </a:rPr>
              <a:t>modifica</a:t>
            </a:r>
            <a:r>
              <a:rPr lang="en-GB" dirty="0">
                <a:solidFill>
                  <a:srgbClr val="BCBEC4"/>
                </a:solidFill>
                <a:effectLst/>
              </a:rPr>
              <a:t>(x);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7A7E85"/>
                </a:solidFill>
                <a:effectLst/>
              </a:rPr>
              <a:t>// x </a:t>
            </a:r>
            <a:r>
              <a:rPr lang="en-GB" dirty="0" err="1">
                <a:solidFill>
                  <a:srgbClr val="7A7E85"/>
                </a:solidFill>
                <a:effectLst/>
              </a:rPr>
              <a:t>è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ora</a:t>
            </a:r>
            <a:r>
              <a:rPr lang="en-GB" dirty="0">
                <a:solidFill>
                  <a:srgbClr val="7A7E85"/>
                </a:solidFill>
                <a:effectLst/>
              </a:rPr>
              <a:t> 10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endParaRPr lang="en-GB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0F973-0C88-045B-E300-827B5528D9AB}"/>
              </a:ext>
            </a:extLst>
          </p:cNvPr>
          <p:cNvSpPr txBox="1"/>
          <p:nvPr/>
        </p:nvSpPr>
        <p:spPr>
          <a:xfrm>
            <a:off x="6483485" y="1382684"/>
            <a:ext cx="60992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A7E85"/>
                </a:solidFill>
                <a:effectLst/>
              </a:rPr>
              <a:t>// C: Passaggio per </a:t>
            </a:r>
            <a:r>
              <a:rPr lang="en-GB" dirty="0" err="1">
                <a:solidFill>
                  <a:srgbClr val="7A7E85"/>
                </a:solidFill>
                <a:effectLst/>
              </a:rPr>
              <a:t>Indirizzo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void </a:t>
            </a:r>
            <a:r>
              <a:rPr lang="en-GB" dirty="0" err="1">
                <a:solidFill>
                  <a:srgbClr val="56A8F5"/>
                </a:solidFill>
                <a:effectLst/>
              </a:rPr>
              <a:t>modifica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*</a:t>
            </a:r>
            <a:r>
              <a:rPr lang="en-GB" dirty="0" err="1">
                <a:solidFill>
                  <a:srgbClr val="BCBEC4"/>
                </a:solidFill>
                <a:effectLst/>
              </a:rPr>
              <a:t>num</a:t>
            </a:r>
            <a:r>
              <a:rPr lang="en-GB" dirty="0">
                <a:solidFill>
                  <a:srgbClr val="BCBEC4"/>
                </a:solidFill>
                <a:effectLst/>
              </a:rPr>
              <a:t>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*</a:t>
            </a:r>
            <a:r>
              <a:rPr lang="en-GB" dirty="0" err="1">
                <a:solidFill>
                  <a:srgbClr val="BCBEC4"/>
                </a:solidFill>
                <a:effectLst/>
              </a:rPr>
              <a:t>num</a:t>
            </a:r>
            <a:r>
              <a:rPr lang="en-GB" dirty="0">
                <a:solidFill>
                  <a:srgbClr val="BCBEC4"/>
                </a:solidFill>
                <a:effectLst/>
              </a:rPr>
              <a:t> = </a:t>
            </a:r>
            <a:r>
              <a:rPr lang="en-GB" dirty="0">
                <a:solidFill>
                  <a:srgbClr val="2AACB8"/>
                </a:solidFill>
                <a:effectLst/>
              </a:rPr>
              <a:t>10</a:t>
            </a:r>
            <a:r>
              <a:rPr lang="en-GB" dirty="0">
                <a:solidFill>
                  <a:srgbClr val="BCBEC4"/>
                </a:solidFill>
                <a:effectLst/>
              </a:rPr>
              <a:t>; </a:t>
            </a:r>
            <a:r>
              <a:rPr lang="en-GB" dirty="0">
                <a:solidFill>
                  <a:srgbClr val="7A7E85"/>
                </a:solidFill>
                <a:effectLst/>
              </a:rPr>
              <a:t>// </a:t>
            </a:r>
            <a:r>
              <a:rPr lang="en-GB" dirty="0" err="1">
                <a:solidFill>
                  <a:srgbClr val="7A7E85"/>
                </a:solidFill>
                <a:effectLst/>
              </a:rPr>
              <a:t>Modifica</a:t>
            </a:r>
            <a:r>
              <a:rPr lang="en-GB" dirty="0">
                <a:solidFill>
                  <a:srgbClr val="7A7E85"/>
                </a:solidFill>
                <a:effectLst/>
              </a:rPr>
              <a:t> il </a:t>
            </a:r>
            <a:r>
              <a:rPr lang="en-GB" dirty="0" err="1">
                <a:solidFill>
                  <a:srgbClr val="7A7E85"/>
                </a:solidFill>
                <a:effectLst/>
              </a:rPr>
              <a:t>valore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all'indirizzo</a:t>
            </a:r>
            <a:r>
              <a:rPr lang="en-GB" dirty="0">
                <a:solidFill>
                  <a:srgbClr val="7A7E85"/>
                </a:solidFill>
                <a:effectLst/>
              </a:rPr>
              <a:t> di </a:t>
            </a:r>
            <a:r>
              <a:rPr lang="en-GB" dirty="0" err="1">
                <a:solidFill>
                  <a:srgbClr val="7A7E85"/>
                </a:solidFill>
                <a:effectLst/>
              </a:rPr>
              <a:t>num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7A7E85"/>
                </a:solidFill>
                <a:effectLst/>
              </a:rPr>
              <a:t>// </a:t>
            </a:r>
            <a:r>
              <a:rPr lang="en-GB" dirty="0" err="1">
                <a:solidFill>
                  <a:srgbClr val="7A7E85"/>
                </a:solidFill>
                <a:effectLst/>
              </a:rPr>
              <a:t>Uso</a:t>
            </a:r>
            <a:r>
              <a:rPr lang="en-GB" dirty="0">
                <a:solidFill>
                  <a:srgbClr val="7A7E85"/>
                </a:solidFill>
                <a:effectLst/>
              </a:rPr>
              <a:t> in C: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main()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>
                <a:solidFill>
                  <a:srgbClr val="BCBEC4"/>
                </a:solidFill>
                <a:effectLst/>
              </a:rPr>
              <a:t>x = </a:t>
            </a:r>
            <a:r>
              <a:rPr lang="en-GB" dirty="0">
                <a:solidFill>
                  <a:srgbClr val="2AACB8"/>
                </a:solidFill>
                <a:effectLst/>
              </a:rPr>
              <a:t>5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 err="1">
                <a:solidFill>
                  <a:srgbClr val="BCBEC4"/>
                </a:solidFill>
                <a:effectLst/>
              </a:rPr>
              <a:t>modifica</a:t>
            </a:r>
            <a:r>
              <a:rPr lang="en-GB" dirty="0">
                <a:solidFill>
                  <a:srgbClr val="BCBEC4"/>
                </a:solidFill>
                <a:effectLst/>
              </a:rPr>
              <a:t>(&amp;x);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7A7E85"/>
                </a:solidFill>
                <a:effectLst/>
              </a:rPr>
              <a:t>// x </a:t>
            </a:r>
            <a:r>
              <a:rPr lang="en-GB" dirty="0" err="1">
                <a:solidFill>
                  <a:srgbClr val="7A7E85"/>
                </a:solidFill>
                <a:effectLst/>
              </a:rPr>
              <a:t>è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ora</a:t>
            </a:r>
            <a:r>
              <a:rPr lang="en-GB" dirty="0">
                <a:solidFill>
                  <a:srgbClr val="7A7E85"/>
                </a:solidFill>
                <a:effectLst/>
              </a:rPr>
              <a:t> 10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AAC0E-8DD7-7A08-69B4-9B9683A113D6}"/>
              </a:ext>
            </a:extLst>
          </p:cNvPr>
          <p:cNvSpPr txBox="1"/>
          <p:nvPr/>
        </p:nvSpPr>
        <p:spPr>
          <a:xfrm>
            <a:off x="189691" y="4686342"/>
            <a:ext cx="62937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Nel passaggio per </a:t>
            </a:r>
            <a:r>
              <a:rPr lang="en-GB" sz="1400" dirty="0" err="1"/>
              <a:t>riferimento</a:t>
            </a:r>
            <a:r>
              <a:rPr lang="en-GB" sz="1400" dirty="0"/>
              <a:t>, un </a:t>
            </a:r>
            <a:r>
              <a:rPr lang="en-GB" sz="1400" dirty="0" err="1"/>
              <a:t>riferimento</a:t>
            </a:r>
            <a:r>
              <a:rPr lang="en-GB" sz="1400" dirty="0"/>
              <a:t> (o alias) </a:t>
            </a:r>
            <a:r>
              <a:rPr lang="en-GB" sz="1400" dirty="0" err="1"/>
              <a:t>alla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 </a:t>
            </a:r>
            <a:r>
              <a:rPr lang="en-GB" sz="1400" dirty="0" err="1"/>
              <a:t>originale</a:t>
            </a:r>
            <a:r>
              <a:rPr lang="en-GB" sz="1400" dirty="0"/>
              <a:t> </a:t>
            </a:r>
            <a:r>
              <a:rPr lang="en-GB" sz="1400" dirty="0" err="1"/>
              <a:t>viene</a:t>
            </a:r>
            <a:r>
              <a:rPr lang="en-GB" sz="1400" dirty="0"/>
              <a:t> </a:t>
            </a:r>
            <a:r>
              <a:rPr lang="en-GB" sz="1400" dirty="0" err="1"/>
              <a:t>passato</a:t>
            </a:r>
            <a:r>
              <a:rPr lang="en-GB" sz="1400" dirty="0"/>
              <a:t> </a:t>
            </a:r>
            <a:r>
              <a:rPr lang="en-GB" sz="1400" dirty="0" err="1"/>
              <a:t>alla</a:t>
            </a:r>
            <a:r>
              <a:rPr lang="en-GB" sz="1400" dirty="0"/>
              <a:t> </a:t>
            </a:r>
            <a:r>
              <a:rPr lang="en-GB" sz="1400" dirty="0" err="1"/>
              <a:t>funzione</a:t>
            </a:r>
            <a:r>
              <a:rPr lang="en-GB" sz="1400" dirty="0"/>
              <a:t>. </a:t>
            </a:r>
            <a:r>
              <a:rPr lang="en-GB" sz="1400" dirty="0" err="1"/>
              <a:t>Questo</a:t>
            </a:r>
            <a:r>
              <a:rPr lang="en-GB" sz="1400" dirty="0"/>
              <a:t> </a:t>
            </a:r>
            <a:r>
              <a:rPr lang="en-GB" sz="1400" dirty="0" err="1"/>
              <a:t>significa</a:t>
            </a:r>
            <a:r>
              <a:rPr lang="en-GB" sz="1400" dirty="0"/>
              <a:t>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funzione</a:t>
            </a:r>
            <a:r>
              <a:rPr lang="en-GB" sz="1400" dirty="0"/>
              <a:t> opera </a:t>
            </a:r>
            <a:r>
              <a:rPr lang="en-GB" sz="1400" dirty="0" err="1"/>
              <a:t>direttamente</a:t>
            </a:r>
            <a:r>
              <a:rPr lang="en-GB" sz="1400" dirty="0"/>
              <a:t> </a:t>
            </a:r>
            <a:r>
              <a:rPr lang="en-GB" sz="1400" dirty="0" err="1"/>
              <a:t>sulla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 </a:t>
            </a:r>
            <a:r>
              <a:rPr lang="en-GB" sz="1400" dirty="0" err="1"/>
              <a:t>originale</a:t>
            </a:r>
            <a:r>
              <a:rPr lang="en-GB" sz="1400" dirty="0"/>
              <a:t>.</a:t>
            </a:r>
          </a:p>
          <a:p>
            <a:r>
              <a:rPr lang="en-GB" sz="1400" dirty="0" err="1"/>
              <a:t>Qualsiasi</a:t>
            </a:r>
            <a:r>
              <a:rPr lang="en-GB" sz="1400" dirty="0"/>
              <a:t> </a:t>
            </a:r>
            <a:r>
              <a:rPr lang="en-GB" sz="1400" dirty="0" err="1"/>
              <a:t>modifica</a:t>
            </a:r>
            <a:r>
              <a:rPr lang="en-GB" sz="1400" dirty="0"/>
              <a:t> </a:t>
            </a:r>
            <a:r>
              <a:rPr lang="en-GB" sz="1400" dirty="0" err="1"/>
              <a:t>alla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 </a:t>
            </a:r>
            <a:r>
              <a:rPr lang="en-GB" sz="1400" dirty="0" err="1"/>
              <a:t>all'interno</a:t>
            </a:r>
            <a:r>
              <a:rPr lang="en-GB" sz="1400" dirty="0"/>
              <a:t>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funzione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riflette</a:t>
            </a:r>
            <a:r>
              <a:rPr lang="en-GB" sz="1400" dirty="0"/>
              <a:t> </a:t>
            </a:r>
            <a:r>
              <a:rPr lang="en-GB" sz="1400" dirty="0" err="1"/>
              <a:t>sulla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 </a:t>
            </a:r>
            <a:r>
              <a:rPr lang="en-GB" sz="1400" dirty="0" err="1"/>
              <a:t>originale</a:t>
            </a:r>
            <a:r>
              <a:rPr lang="en-GB" sz="1400" dirty="0"/>
              <a:t>.</a:t>
            </a:r>
          </a:p>
          <a:p>
            <a:r>
              <a:rPr lang="en-GB" sz="1400" dirty="0"/>
              <a:t>Il passaggio per </a:t>
            </a:r>
            <a:r>
              <a:rPr lang="en-GB" sz="1400" dirty="0" err="1"/>
              <a:t>riferimento</a:t>
            </a:r>
            <a:r>
              <a:rPr lang="en-GB" sz="1400" dirty="0"/>
              <a:t> </a:t>
            </a:r>
            <a:r>
              <a:rPr lang="en-GB" sz="1400" dirty="0" err="1"/>
              <a:t>è</a:t>
            </a:r>
            <a:r>
              <a:rPr lang="en-GB" sz="1400" dirty="0"/>
              <a:t> un </a:t>
            </a:r>
            <a:r>
              <a:rPr lang="en-GB" sz="1400" dirty="0" err="1"/>
              <a:t>concetto</a:t>
            </a:r>
            <a:r>
              <a:rPr lang="en-GB" sz="1400" dirty="0"/>
              <a:t> </a:t>
            </a:r>
            <a:r>
              <a:rPr lang="en-GB" sz="1400" dirty="0" err="1"/>
              <a:t>supportato</a:t>
            </a:r>
            <a:r>
              <a:rPr lang="en-GB" sz="1400" dirty="0"/>
              <a:t> in </a:t>
            </a:r>
            <a:r>
              <a:rPr lang="en-GB" sz="1400" dirty="0" err="1"/>
              <a:t>linguaggi</a:t>
            </a:r>
            <a:r>
              <a:rPr lang="en-GB" sz="1400" dirty="0"/>
              <a:t> come C++ (con </a:t>
            </a:r>
            <a:r>
              <a:rPr lang="en-GB" sz="1400" dirty="0" err="1"/>
              <a:t>riferimenti</a:t>
            </a:r>
            <a:r>
              <a:rPr lang="en-GB" sz="1400" dirty="0"/>
              <a:t>) e Python (per </a:t>
            </a:r>
            <a:r>
              <a:rPr lang="en-GB" sz="1400" dirty="0" err="1"/>
              <a:t>oggetti</a:t>
            </a:r>
            <a:r>
              <a:rPr lang="en-GB" sz="1400" dirty="0"/>
              <a:t> </a:t>
            </a:r>
            <a:r>
              <a:rPr lang="en-GB" sz="1400" dirty="0" err="1"/>
              <a:t>mutabili</a:t>
            </a:r>
            <a:r>
              <a:rPr lang="en-GB" sz="1400" dirty="0"/>
              <a:t> come </a:t>
            </a:r>
            <a:r>
              <a:rPr lang="en-GB" sz="1400" dirty="0" err="1"/>
              <a:t>liste</a:t>
            </a:r>
            <a:r>
              <a:rPr lang="en-GB" sz="1400" dirty="0"/>
              <a:t> e </a:t>
            </a:r>
            <a:r>
              <a:rPr lang="en-GB" sz="1400" dirty="0" err="1"/>
              <a:t>dizionari</a:t>
            </a:r>
            <a:r>
              <a:rPr lang="en-GB" sz="1400" dirty="0"/>
              <a:t>).</a:t>
            </a:r>
          </a:p>
          <a:p>
            <a:r>
              <a:rPr lang="en-GB" sz="1400" dirty="0"/>
              <a:t>In </a:t>
            </a:r>
            <a:r>
              <a:rPr lang="en-GB" sz="1400" dirty="0" err="1"/>
              <a:t>questi</a:t>
            </a:r>
            <a:r>
              <a:rPr lang="en-GB" sz="1400" dirty="0"/>
              <a:t> </a:t>
            </a:r>
            <a:r>
              <a:rPr lang="en-GB" sz="1400" dirty="0" err="1"/>
              <a:t>linguaggi</a:t>
            </a:r>
            <a:r>
              <a:rPr lang="en-GB" sz="1400" dirty="0"/>
              <a:t>, non </a:t>
            </a:r>
            <a:r>
              <a:rPr lang="en-GB" sz="1400" dirty="0" err="1"/>
              <a:t>stai</a:t>
            </a:r>
            <a:r>
              <a:rPr lang="en-GB" sz="1400" dirty="0"/>
              <a:t> </a:t>
            </a:r>
            <a:r>
              <a:rPr lang="en-GB" sz="1400" dirty="0" err="1"/>
              <a:t>passando</a:t>
            </a:r>
            <a:r>
              <a:rPr lang="en-GB" sz="1400" dirty="0"/>
              <a:t> </a:t>
            </a:r>
            <a:r>
              <a:rPr lang="en-GB" sz="1400" dirty="0" err="1"/>
              <a:t>l'indirizzo</a:t>
            </a:r>
            <a:r>
              <a:rPr lang="en-GB" sz="1400" dirty="0"/>
              <a:t>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, ma </a:t>
            </a:r>
            <a:r>
              <a:rPr lang="en-GB" sz="1400" dirty="0" err="1"/>
              <a:t>piuttosto</a:t>
            </a:r>
            <a:r>
              <a:rPr lang="en-GB" sz="1400" dirty="0"/>
              <a:t> un alias a </a:t>
            </a:r>
            <a:r>
              <a:rPr lang="en-GB" sz="1400" dirty="0" err="1"/>
              <a:t>quella</a:t>
            </a:r>
            <a:r>
              <a:rPr lang="en-GB" sz="1400" dirty="0"/>
              <a:t> </a:t>
            </a:r>
            <a:r>
              <a:rPr lang="en-GB" sz="1400" dirty="0" err="1"/>
              <a:t>variabile</a:t>
            </a:r>
            <a:r>
              <a:rPr lang="en-GB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CC903-F406-4C29-E76E-DF5213B7761B}"/>
              </a:ext>
            </a:extLst>
          </p:cNvPr>
          <p:cNvSpPr txBox="1"/>
          <p:nvPr/>
        </p:nvSpPr>
        <p:spPr>
          <a:xfrm>
            <a:off x="6483485" y="4690486"/>
            <a:ext cx="515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Nel passaggio per </a:t>
            </a:r>
            <a:r>
              <a:rPr lang="en-GB" sz="1200" dirty="0" err="1"/>
              <a:t>indirizzo</a:t>
            </a:r>
            <a:r>
              <a:rPr lang="en-GB" sz="1200" dirty="0"/>
              <a:t>, </a:t>
            </a:r>
            <a:r>
              <a:rPr lang="en-GB" sz="1200" dirty="0" err="1"/>
              <a:t>l'indirizzo</a:t>
            </a:r>
            <a:r>
              <a:rPr lang="en-GB" sz="1200" dirty="0"/>
              <a:t> di </a:t>
            </a:r>
            <a:r>
              <a:rPr lang="en-GB" sz="1200" dirty="0" err="1"/>
              <a:t>memoria</a:t>
            </a:r>
            <a:r>
              <a:rPr lang="en-GB" sz="1200" dirty="0"/>
              <a:t> </a:t>
            </a:r>
            <a:r>
              <a:rPr lang="en-GB" sz="1200" dirty="0" err="1"/>
              <a:t>della</a:t>
            </a:r>
            <a:r>
              <a:rPr lang="en-GB" sz="1200" dirty="0"/>
              <a:t> </a:t>
            </a:r>
            <a:r>
              <a:rPr lang="en-GB" sz="1200" dirty="0" err="1"/>
              <a:t>variabile</a:t>
            </a:r>
            <a:r>
              <a:rPr lang="en-GB" sz="1200" dirty="0"/>
              <a:t> (il </a:t>
            </a:r>
            <a:r>
              <a:rPr lang="en-GB" sz="1200" dirty="0" err="1"/>
              <a:t>suo</a:t>
            </a:r>
            <a:r>
              <a:rPr lang="en-GB" sz="1200" dirty="0"/>
              <a:t> </a:t>
            </a:r>
            <a:r>
              <a:rPr lang="en-GB" sz="1200" dirty="0" err="1"/>
              <a:t>puntatore</a:t>
            </a:r>
            <a:r>
              <a:rPr lang="en-GB" sz="1200" dirty="0"/>
              <a:t>) </a:t>
            </a:r>
            <a:r>
              <a:rPr lang="en-GB" sz="1200" dirty="0" err="1"/>
              <a:t>viene</a:t>
            </a:r>
            <a:r>
              <a:rPr lang="en-GB" sz="1200" dirty="0"/>
              <a:t> </a:t>
            </a:r>
            <a:r>
              <a:rPr lang="en-GB" sz="1200" dirty="0" err="1"/>
              <a:t>passato</a:t>
            </a:r>
            <a:r>
              <a:rPr lang="en-GB" sz="1200" dirty="0"/>
              <a:t> </a:t>
            </a:r>
            <a:r>
              <a:rPr lang="en-GB" sz="1200" dirty="0" err="1"/>
              <a:t>alla</a:t>
            </a:r>
            <a:r>
              <a:rPr lang="en-GB" sz="1200" dirty="0"/>
              <a:t> </a:t>
            </a:r>
            <a:r>
              <a:rPr lang="en-GB" sz="1200" dirty="0" err="1"/>
              <a:t>funzione</a:t>
            </a:r>
            <a:r>
              <a:rPr lang="en-GB" sz="1200" dirty="0"/>
              <a:t>. La </a:t>
            </a:r>
            <a:r>
              <a:rPr lang="en-GB" sz="1200" dirty="0" err="1"/>
              <a:t>funzione</a:t>
            </a:r>
            <a:r>
              <a:rPr lang="en-GB" sz="1200" dirty="0"/>
              <a:t> </a:t>
            </a:r>
            <a:r>
              <a:rPr lang="en-GB" sz="1200" dirty="0" err="1"/>
              <a:t>quindi</a:t>
            </a:r>
            <a:r>
              <a:rPr lang="en-GB" sz="1200" dirty="0"/>
              <a:t> accede </a:t>
            </a:r>
            <a:r>
              <a:rPr lang="en-GB" sz="1200" dirty="0" err="1"/>
              <a:t>alla</a:t>
            </a:r>
            <a:r>
              <a:rPr lang="en-GB" sz="1200" dirty="0"/>
              <a:t> </a:t>
            </a:r>
            <a:r>
              <a:rPr lang="en-GB" sz="1200" dirty="0" err="1"/>
              <a:t>variabile</a:t>
            </a:r>
            <a:r>
              <a:rPr lang="en-GB" sz="1200" dirty="0"/>
              <a:t> </a:t>
            </a:r>
            <a:r>
              <a:rPr lang="en-GB" sz="1200" dirty="0" err="1"/>
              <a:t>originale</a:t>
            </a:r>
            <a:r>
              <a:rPr lang="en-GB" sz="1200" dirty="0"/>
              <a:t> </a:t>
            </a:r>
            <a:r>
              <a:rPr lang="en-GB" sz="1200" dirty="0" err="1"/>
              <a:t>utilizzando</a:t>
            </a:r>
            <a:r>
              <a:rPr lang="en-GB" sz="1200" dirty="0"/>
              <a:t> il </a:t>
            </a:r>
            <a:r>
              <a:rPr lang="en-GB" sz="1200" dirty="0" err="1"/>
              <a:t>suo</a:t>
            </a:r>
            <a:r>
              <a:rPr lang="en-GB" sz="1200" dirty="0"/>
              <a:t> </a:t>
            </a:r>
            <a:r>
              <a:rPr lang="en-GB" sz="1200" dirty="0" err="1"/>
              <a:t>indirizzo</a:t>
            </a:r>
            <a:r>
              <a:rPr lang="en-GB" sz="1200" dirty="0"/>
              <a:t> di </a:t>
            </a:r>
            <a:r>
              <a:rPr lang="en-GB" sz="1200" dirty="0" err="1"/>
              <a:t>memoria</a:t>
            </a:r>
            <a:r>
              <a:rPr lang="en-GB" sz="1200" dirty="0"/>
              <a:t>.</a:t>
            </a:r>
          </a:p>
          <a:p>
            <a:r>
              <a:rPr lang="en-GB" sz="1200" dirty="0" err="1"/>
              <a:t>Questo</a:t>
            </a:r>
            <a:r>
              <a:rPr lang="en-GB" sz="1200" dirty="0"/>
              <a:t> </a:t>
            </a:r>
            <a:r>
              <a:rPr lang="en-GB" sz="1200" dirty="0" err="1"/>
              <a:t>è</a:t>
            </a:r>
            <a:r>
              <a:rPr lang="en-GB" sz="1200" dirty="0"/>
              <a:t> </a:t>
            </a:r>
            <a:r>
              <a:rPr lang="en-GB" sz="1200" dirty="0" err="1"/>
              <a:t>comune</a:t>
            </a:r>
            <a:r>
              <a:rPr lang="en-GB" sz="1200" dirty="0"/>
              <a:t> in </a:t>
            </a:r>
            <a:r>
              <a:rPr lang="en-GB" sz="1200" dirty="0" err="1"/>
              <a:t>linguaggi</a:t>
            </a:r>
            <a:r>
              <a:rPr lang="en-GB" sz="1200" dirty="0"/>
              <a:t> come C, dove </a:t>
            </a:r>
            <a:r>
              <a:rPr lang="en-GB" sz="1200" dirty="0" err="1"/>
              <a:t>puoi</a:t>
            </a:r>
            <a:r>
              <a:rPr lang="en-GB" sz="1200" dirty="0"/>
              <a:t> </a:t>
            </a:r>
            <a:r>
              <a:rPr lang="en-GB" sz="1200" dirty="0" err="1"/>
              <a:t>passare</a:t>
            </a:r>
            <a:r>
              <a:rPr lang="en-GB" sz="1200" dirty="0"/>
              <a:t> </a:t>
            </a:r>
            <a:r>
              <a:rPr lang="en-GB" sz="1200" dirty="0" err="1"/>
              <a:t>l'indirizzo</a:t>
            </a:r>
            <a:r>
              <a:rPr lang="en-GB" sz="1200" dirty="0"/>
              <a:t> di </a:t>
            </a:r>
            <a:r>
              <a:rPr lang="en-GB" sz="1200" dirty="0" err="1"/>
              <a:t>una</a:t>
            </a:r>
            <a:r>
              <a:rPr lang="en-GB" sz="1200" dirty="0"/>
              <a:t> </a:t>
            </a:r>
            <a:r>
              <a:rPr lang="en-GB" sz="1200" dirty="0" err="1"/>
              <a:t>variabile</a:t>
            </a:r>
            <a:r>
              <a:rPr lang="en-GB" sz="1200" dirty="0"/>
              <a:t> (</a:t>
            </a:r>
            <a:r>
              <a:rPr lang="en-GB" sz="1200" dirty="0" err="1"/>
              <a:t>tramite</a:t>
            </a:r>
            <a:r>
              <a:rPr lang="en-GB" sz="1200" dirty="0"/>
              <a:t> un </a:t>
            </a:r>
            <a:r>
              <a:rPr lang="en-GB" sz="1200" dirty="0" err="1"/>
              <a:t>puntatore</a:t>
            </a:r>
            <a:r>
              <a:rPr lang="en-GB" sz="1200" dirty="0"/>
              <a:t>) e la </a:t>
            </a:r>
            <a:r>
              <a:rPr lang="en-GB" sz="1200" dirty="0" err="1"/>
              <a:t>funzione</a:t>
            </a:r>
            <a:r>
              <a:rPr lang="en-GB" sz="1200" dirty="0"/>
              <a:t> </a:t>
            </a:r>
            <a:r>
              <a:rPr lang="en-GB" sz="1200" dirty="0" err="1"/>
              <a:t>può</a:t>
            </a:r>
            <a:r>
              <a:rPr lang="en-GB" sz="1200" dirty="0"/>
              <a:t> </a:t>
            </a:r>
            <a:r>
              <a:rPr lang="en-GB" sz="1200" dirty="0" err="1"/>
              <a:t>modificare</a:t>
            </a:r>
            <a:r>
              <a:rPr lang="en-GB" sz="1200" dirty="0"/>
              <a:t> il </a:t>
            </a:r>
            <a:r>
              <a:rPr lang="en-GB" sz="1200" dirty="0" err="1"/>
              <a:t>valore</a:t>
            </a:r>
            <a:r>
              <a:rPr lang="en-GB" sz="1200" dirty="0"/>
              <a:t> </a:t>
            </a:r>
            <a:r>
              <a:rPr lang="en-GB" sz="1200" dirty="0" err="1"/>
              <a:t>alla</a:t>
            </a:r>
            <a:r>
              <a:rPr lang="en-GB" sz="1200" dirty="0"/>
              <a:t> </a:t>
            </a:r>
            <a:r>
              <a:rPr lang="en-GB" sz="1200" dirty="0" err="1"/>
              <a:t>memoria</a:t>
            </a:r>
            <a:r>
              <a:rPr lang="en-GB" sz="1200" dirty="0"/>
              <a:t> </a:t>
            </a:r>
            <a:r>
              <a:rPr lang="en-GB" sz="1200" dirty="0" err="1"/>
              <a:t>puntata</a:t>
            </a:r>
            <a:r>
              <a:rPr lang="en-GB" sz="1200" dirty="0"/>
              <a:t>.</a:t>
            </a:r>
          </a:p>
          <a:p>
            <a:r>
              <a:rPr lang="en-GB" sz="1200" dirty="0" err="1"/>
              <a:t>Anche</a:t>
            </a:r>
            <a:r>
              <a:rPr lang="en-GB" sz="1200" dirty="0"/>
              <a:t> se il </a:t>
            </a:r>
            <a:r>
              <a:rPr lang="en-GB" sz="1200" dirty="0" err="1"/>
              <a:t>risultato</a:t>
            </a:r>
            <a:r>
              <a:rPr lang="en-GB" sz="1200" dirty="0"/>
              <a:t> finale (</a:t>
            </a:r>
            <a:r>
              <a:rPr lang="en-GB" sz="1200" dirty="0" err="1"/>
              <a:t>modificare</a:t>
            </a:r>
            <a:r>
              <a:rPr lang="en-GB" sz="1200" dirty="0"/>
              <a:t> la </a:t>
            </a:r>
            <a:r>
              <a:rPr lang="en-GB" sz="1200" dirty="0" err="1"/>
              <a:t>variabile</a:t>
            </a:r>
            <a:r>
              <a:rPr lang="en-GB" sz="1200" dirty="0"/>
              <a:t> </a:t>
            </a:r>
            <a:r>
              <a:rPr lang="en-GB" sz="1200" dirty="0" err="1"/>
              <a:t>originale</a:t>
            </a:r>
            <a:r>
              <a:rPr lang="en-GB" sz="1200" dirty="0"/>
              <a:t>) </a:t>
            </a:r>
            <a:r>
              <a:rPr lang="en-GB" sz="1200" dirty="0" err="1"/>
              <a:t>è</a:t>
            </a:r>
            <a:r>
              <a:rPr lang="en-GB" sz="1200" dirty="0"/>
              <a:t> simile al passaggio per </a:t>
            </a:r>
            <a:r>
              <a:rPr lang="en-GB" sz="1200" dirty="0" err="1"/>
              <a:t>riferimento</a:t>
            </a:r>
            <a:r>
              <a:rPr lang="en-GB" sz="1200" dirty="0"/>
              <a:t>, </a:t>
            </a:r>
            <a:r>
              <a:rPr lang="en-GB" sz="1200" dirty="0" err="1"/>
              <a:t>tecnicamente</a:t>
            </a:r>
            <a:r>
              <a:rPr lang="en-GB" sz="1200" dirty="0"/>
              <a:t> </a:t>
            </a:r>
            <a:r>
              <a:rPr lang="en-GB" sz="1200" dirty="0" err="1"/>
              <a:t>stai</a:t>
            </a:r>
            <a:r>
              <a:rPr lang="en-GB" sz="1200" dirty="0"/>
              <a:t> </a:t>
            </a:r>
            <a:r>
              <a:rPr lang="en-GB" sz="1200" dirty="0" err="1"/>
              <a:t>lavorando</a:t>
            </a:r>
            <a:r>
              <a:rPr lang="en-GB" sz="1200" dirty="0"/>
              <a:t> con </a:t>
            </a:r>
            <a:r>
              <a:rPr lang="en-GB" sz="1200" dirty="0" err="1"/>
              <a:t>indirizzi</a:t>
            </a:r>
            <a:r>
              <a:rPr lang="en-GB" sz="1200" dirty="0"/>
              <a:t> di </a:t>
            </a:r>
            <a:r>
              <a:rPr lang="en-GB" sz="1200" dirty="0" err="1"/>
              <a:t>memoria</a:t>
            </a:r>
            <a:r>
              <a:rPr lang="en-GB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232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891C-D11E-2DDC-3A82-36D1F409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971" cy="2530475"/>
          </a:xfrm>
        </p:spPr>
        <p:txBody>
          <a:bodyPr>
            <a:normAutofit/>
          </a:bodyPr>
          <a:lstStyle/>
          <a:p>
            <a:r>
              <a:rPr lang="en-IT" dirty="0"/>
              <a:t>C: passaggio per valore versus per indirizzo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292D6-EFD3-71A9-5B52-FB2B16E7D41B}"/>
              </a:ext>
            </a:extLst>
          </p:cNvPr>
          <p:cNvSpPr txBox="1"/>
          <p:nvPr/>
        </p:nvSpPr>
        <p:spPr>
          <a:xfrm>
            <a:off x="5965372" y="775464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stdio.h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#include &lt;</a:t>
            </a:r>
            <a:r>
              <a:rPr lang="en-GB" sz="1400" dirty="0" err="1">
                <a:effectLst/>
              </a:rPr>
              <a:t>stdlib.h</a:t>
            </a:r>
            <a:r>
              <a:rPr lang="en-GB" sz="1400" dirty="0">
                <a:effectLst/>
              </a:rPr>
              <a:t>&gt;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void </a:t>
            </a:r>
            <a:r>
              <a:rPr lang="en-GB" sz="1400" dirty="0" err="1">
                <a:effectLst/>
              </a:rPr>
              <a:t>addValue</a:t>
            </a:r>
            <a:r>
              <a:rPr lang="en-GB" sz="1400" dirty="0">
                <a:effectLst/>
              </a:rPr>
              <a:t>(int a, int b){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a += 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b += 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void </a:t>
            </a:r>
            <a:r>
              <a:rPr lang="en-GB" sz="1400" dirty="0" err="1">
                <a:effectLst/>
              </a:rPr>
              <a:t>addRef</a:t>
            </a:r>
            <a:r>
              <a:rPr lang="en-GB" sz="1400" dirty="0">
                <a:effectLst/>
              </a:rPr>
              <a:t>(int *a, int *b){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*a +=1;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*b +=1;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int main(int </a:t>
            </a:r>
            <a:r>
              <a:rPr lang="en-GB" sz="1400" dirty="0" err="1">
                <a:effectLst/>
              </a:rPr>
              <a:t>argc</a:t>
            </a:r>
            <a:r>
              <a:rPr lang="en-GB" sz="1400" dirty="0">
                <a:effectLst/>
              </a:rPr>
              <a:t>, char *</a:t>
            </a:r>
            <a:r>
              <a:rPr lang="en-GB" sz="1400" dirty="0" err="1">
                <a:effectLst/>
              </a:rPr>
              <a:t>argv</a:t>
            </a:r>
            <a:r>
              <a:rPr lang="en-GB" sz="1400" dirty="0">
                <a:effectLst/>
              </a:rPr>
              <a:t>[])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int x = 4;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int y = 5;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x);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y);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addValue</a:t>
            </a:r>
            <a:r>
              <a:rPr lang="en-GB" sz="1400" dirty="0">
                <a:effectLst/>
              </a:rPr>
              <a:t>(</a:t>
            </a:r>
            <a:r>
              <a:rPr lang="en-GB" sz="1400" dirty="0" err="1">
                <a:effectLst/>
              </a:rPr>
              <a:t>x,y</a:t>
            </a:r>
            <a:r>
              <a:rPr lang="en-GB" sz="1400" dirty="0">
                <a:effectLst/>
              </a:rPr>
              <a:t>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("dopo passaggio per </a:t>
            </a:r>
            <a:r>
              <a:rPr lang="en-GB" sz="1400" dirty="0" err="1">
                <a:effectLst/>
              </a:rPr>
              <a:t>valore</a:t>
            </a:r>
            <a:r>
              <a:rPr lang="en-GB" sz="1400" dirty="0">
                <a:effectLst/>
              </a:rPr>
              <a:t> x e y </a:t>
            </a:r>
            <a:r>
              <a:rPr lang="en-GB" sz="1400" dirty="0" err="1">
                <a:effectLst/>
              </a:rPr>
              <a:t>valgono</a:t>
            </a:r>
            <a:r>
              <a:rPr lang="en-GB" sz="1400" dirty="0">
                <a:effectLst/>
              </a:rPr>
              <a:t>\n");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x);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y);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addRef</a:t>
            </a:r>
            <a:r>
              <a:rPr lang="en-GB" sz="1400" dirty="0">
                <a:effectLst/>
              </a:rPr>
              <a:t>(&amp;x, &amp;y);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("dopo passaggio per </a:t>
            </a:r>
            <a:r>
              <a:rPr lang="en-GB" sz="1400" dirty="0" err="1">
                <a:effectLst/>
              </a:rPr>
              <a:t>riferimento</a:t>
            </a:r>
            <a:r>
              <a:rPr lang="en-GB" sz="1400" dirty="0">
                <a:effectLst/>
              </a:rPr>
              <a:t> x e y </a:t>
            </a:r>
            <a:r>
              <a:rPr lang="en-GB" sz="1400" dirty="0" err="1">
                <a:effectLst/>
              </a:rPr>
              <a:t>valgono</a:t>
            </a:r>
            <a:r>
              <a:rPr lang="en-GB" sz="1400" dirty="0">
                <a:effectLst/>
              </a:rPr>
              <a:t>\n");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x);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printf</a:t>
            </a:r>
            <a:r>
              <a:rPr lang="en-GB" sz="1400" dirty="0">
                <a:effectLst/>
              </a:rPr>
              <a:t>("%d \n", y);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2784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E1FD-4DE7-CAF1-6A8C-FB4F5F63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Passaggio per valore e rifemento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0618-5F78-3BED-58B0-594E7DA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programmazione</a:t>
            </a:r>
            <a:r>
              <a:rPr lang="en-GB" dirty="0"/>
              <a:t>, il passaggio di </a:t>
            </a:r>
            <a:r>
              <a:rPr lang="en-GB" dirty="0" err="1"/>
              <a:t>parametri</a:t>
            </a:r>
            <a:r>
              <a:rPr lang="en-GB" dirty="0"/>
              <a:t> 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avvenire</a:t>
            </a:r>
            <a:r>
              <a:rPr lang="en-GB" dirty="0"/>
              <a:t> </a:t>
            </a:r>
            <a:r>
              <a:rPr lang="en-GB" dirty="0" err="1"/>
              <a:t>principalmente</a:t>
            </a:r>
            <a:r>
              <a:rPr lang="en-GB" dirty="0"/>
              <a:t> in due </a:t>
            </a:r>
            <a:r>
              <a:rPr lang="en-GB" dirty="0" err="1"/>
              <a:t>modi</a:t>
            </a:r>
            <a:r>
              <a:rPr lang="en-GB" dirty="0"/>
              <a:t>: passaggio per </a:t>
            </a:r>
            <a:r>
              <a:rPr lang="en-GB" dirty="0" err="1"/>
              <a:t>valore</a:t>
            </a:r>
            <a:r>
              <a:rPr lang="en-GB" dirty="0"/>
              <a:t> e passaggio per </a:t>
            </a:r>
            <a:r>
              <a:rPr lang="en-GB" dirty="0" err="1"/>
              <a:t>riferimento</a:t>
            </a:r>
            <a:r>
              <a:rPr lang="en-GB" dirty="0"/>
              <a:t>. La </a:t>
            </a:r>
            <a:r>
              <a:rPr lang="en-GB" dirty="0" err="1"/>
              <a:t>scelta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metodi</a:t>
            </a:r>
            <a:r>
              <a:rPr lang="en-GB" dirty="0"/>
              <a:t> </a:t>
            </a:r>
            <a:r>
              <a:rPr lang="en-GB" dirty="0" err="1"/>
              <a:t>dipende</a:t>
            </a:r>
            <a:r>
              <a:rPr lang="en-GB" dirty="0"/>
              <a:t> dal </a:t>
            </a:r>
            <a:r>
              <a:rPr lang="en-GB" dirty="0" err="1"/>
              <a:t>linguaggio</a:t>
            </a:r>
            <a:r>
              <a:rPr lang="en-GB" dirty="0"/>
              <a:t> di </a:t>
            </a:r>
            <a:r>
              <a:rPr lang="en-GB" dirty="0" err="1"/>
              <a:t>programmazione</a:t>
            </a:r>
            <a:r>
              <a:rPr lang="en-GB" dirty="0"/>
              <a:t> e dal </a:t>
            </a:r>
            <a:r>
              <a:rPr lang="en-GB" dirty="0" err="1"/>
              <a:t>comportamento</a:t>
            </a:r>
            <a:r>
              <a:rPr lang="en-GB" dirty="0"/>
              <a:t> </a:t>
            </a:r>
            <a:r>
              <a:rPr lang="en-GB" dirty="0" err="1"/>
              <a:t>desiderato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la </a:t>
            </a:r>
            <a:r>
              <a:rPr lang="en-GB" dirty="0" err="1"/>
              <a:t>chiamata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Passaggio per Valore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Nel passaggio per </a:t>
            </a:r>
            <a:r>
              <a:rPr lang="en-GB" dirty="0" err="1"/>
              <a:t>valore</a:t>
            </a:r>
            <a:r>
              <a:rPr lang="en-GB" dirty="0"/>
              <a:t>, </a:t>
            </a:r>
            <a:r>
              <a:rPr lang="en-GB" dirty="0" err="1"/>
              <a:t>viene</a:t>
            </a:r>
            <a:r>
              <a:rPr lang="en-GB" dirty="0"/>
              <a:t> passata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copia</a:t>
            </a:r>
            <a:r>
              <a:rPr lang="en-GB" dirty="0"/>
              <a:t> del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effettivo</a:t>
            </a:r>
            <a:r>
              <a:rPr lang="en-GB" dirty="0"/>
              <a:t> del </a:t>
            </a:r>
            <a:r>
              <a:rPr lang="en-GB" dirty="0" err="1"/>
              <a:t>parametro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Le </a:t>
            </a:r>
            <a:r>
              <a:rPr lang="en-GB" dirty="0" err="1"/>
              <a:t>modifiche</a:t>
            </a:r>
            <a:r>
              <a:rPr lang="en-GB" dirty="0"/>
              <a:t> </a:t>
            </a:r>
            <a:r>
              <a:rPr lang="en-GB" dirty="0" err="1"/>
              <a:t>apportate</a:t>
            </a:r>
            <a:r>
              <a:rPr lang="en-GB" dirty="0"/>
              <a:t> al </a:t>
            </a:r>
            <a:r>
              <a:rPr lang="en-GB" dirty="0" err="1"/>
              <a:t>parametro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non </a:t>
            </a:r>
            <a:r>
              <a:rPr lang="en-GB" dirty="0" err="1"/>
              <a:t>influenzano</a:t>
            </a:r>
            <a:r>
              <a:rPr lang="en-GB" dirty="0"/>
              <a:t> la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originale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contesto</a:t>
            </a:r>
            <a:r>
              <a:rPr lang="en-GB" dirty="0"/>
              <a:t> </a:t>
            </a:r>
            <a:r>
              <a:rPr lang="en-GB" dirty="0" err="1"/>
              <a:t>chiamante</a:t>
            </a:r>
            <a:r>
              <a:rPr lang="en-GB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 tipi </a:t>
            </a:r>
            <a:r>
              <a:rPr lang="en-GB" dirty="0" err="1"/>
              <a:t>primitivi</a:t>
            </a:r>
            <a:r>
              <a:rPr lang="en-GB" dirty="0"/>
              <a:t> in </a:t>
            </a:r>
            <a:r>
              <a:rPr lang="en-GB" dirty="0" err="1"/>
              <a:t>molti</a:t>
            </a:r>
            <a:r>
              <a:rPr lang="en-GB" dirty="0"/>
              <a:t> </a:t>
            </a:r>
            <a:r>
              <a:rPr lang="en-GB" dirty="0" err="1"/>
              <a:t>linguaggi</a:t>
            </a:r>
            <a:r>
              <a:rPr lang="en-GB" dirty="0"/>
              <a:t>, come Java e C,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passati</a:t>
            </a:r>
            <a:r>
              <a:rPr lang="en-GB" dirty="0"/>
              <a:t> per </a:t>
            </a:r>
            <a:r>
              <a:rPr lang="en-GB" dirty="0" err="1"/>
              <a:t>valore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Passaggio per </a:t>
            </a:r>
            <a:r>
              <a:rPr lang="en-GB" b="1" dirty="0" err="1"/>
              <a:t>Riferimento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Nel passaggio per </a:t>
            </a:r>
            <a:r>
              <a:rPr lang="en-GB" dirty="0" err="1"/>
              <a:t>riferimento</a:t>
            </a:r>
            <a:r>
              <a:rPr lang="en-GB" dirty="0"/>
              <a:t>,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passato</a:t>
            </a:r>
            <a:r>
              <a:rPr lang="en-GB" dirty="0"/>
              <a:t> un </a:t>
            </a:r>
            <a:r>
              <a:rPr lang="en-GB" dirty="0" err="1"/>
              <a:t>riferimento</a:t>
            </a:r>
            <a:r>
              <a:rPr lang="en-GB" dirty="0"/>
              <a:t> (o un </a:t>
            </a:r>
            <a:r>
              <a:rPr lang="en-GB" dirty="0" err="1"/>
              <a:t>puntatore</a:t>
            </a:r>
            <a:r>
              <a:rPr lang="en-GB" dirty="0"/>
              <a:t>)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effettiva</a:t>
            </a:r>
            <a:r>
              <a:rPr lang="en-GB" dirty="0"/>
              <a:t>, </a:t>
            </a:r>
            <a:r>
              <a:rPr lang="en-GB" dirty="0" err="1"/>
              <a:t>piuttosto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copia</a:t>
            </a:r>
            <a:r>
              <a:rPr lang="en-GB" dirty="0"/>
              <a:t> del </a:t>
            </a:r>
            <a:r>
              <a:rPr lang="en-GB" dirty="0" err="1"/>
              <a:t>suo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Le </a:t>
            </a:r>
            <a:r>
              <a:rPr lang="en-GB" dirty="0" err="1"/>
              <a:t>modifiche</a:t>
            </a:r>
            <a:r>
              <a:rPr lang="en-GB" dirty="0"/>
              <a:t> </a:t>
            </a:r>
            <a:r>
              <a:rPr lang="en-GB" dirty="0" err="1"/>
              <a:t>apportate</a:t>
            </a:r>
            <a:r>
              <a:rPr lang="en-GB" dirty="0"/>
              <a:t> al </a:t>
            </a:r>
            <a:r>
              <a:rPr lang="en-GB" dirty="0" err="1"/>
              <a:t>parametro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influenzano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la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originale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contesto</a:t>
            </a:r>
            <a:r>
              <a:rPr lang="en-GB" dirty="0"/>
              <a:t> </a:t>
            </a:r>
            <a:r>
              <a:rPr lang="en-GB" dirty="0" err="1"/>
              <a:t>chiamante</a:t>
            </a:r>
            <a:r>
              <a:rPr lang="en-GB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comune</a:t>
            </a:r>
            <a:r>
              <a:rPr lang="en-GB" dirty="0"/>
              <a:t> in </a:t>
            </a:r>
            <a:r>
              <a:rPr lang="en-GB" dirty="0" err="1"/>
              <a:t>linguaggi</a:t>
            </a:r>
            <a:r>
              <a:rPr lang="en-GB" dirty="0"/>
              <a:t> come C++ (con </a:t>
            </a:r>
            <a:r>
              <a:rPr lang="en-GB" dirty="0" err="1"/>
              <a:t>puntatori</a:t>
            </a:r>
            <a:r>
              <a:rPr lang="en-GB" dirty="0"/>
              <a:t> e </a:t>
            </a:r>
            <a:r>
              <a:rPr lang="en-GB" dirty="0" err="1"/>
              <a:t>riferimenti</a:t>
            </a:r>
            <a:r>
              <a:rPr lang="en-GB" dirty="0"/>
              <a:t>) e Python/Java (dove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, come </a:t>
            </a:r>
            <a:r>
              <a:rPr lang="en-GB" dirty="0" err="1"/>
              <a:t>liste</a:t>
            </a:r>
            <a:r>
              <a:rPr lang="en-GB" dirty="0"/>
              <a:t> e </a:t>
            </a:r>
            <a:r>
              <a:rPr lang="en-GB" dirty="0" err="1"/>
              <a:t>dizionari</a:t>
            </a:r>
            <a:r>
              <a:rPr lang="en-GB" dirty="0"/>
              <a:t>,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passati</a:t>
            </a:r>
            <a:r>
              <a:rPr lang="en-GB" dirty="0"/>
              <a:t> per </a:t>
            </a:r>
            <a:r>
              <a:rPr lang="en-GB" dirty="0" err="1"/>
              <a:t>riferimento</a:t>
            </a:r>
            <a:r>
              <a:rPr lang="en-GB" dirty="0"/>
              <a:t>).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40588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5DC6E5-E17D-8563-D8A3-9DA0212B39C8}"/>
              </a:ext>
            </a:extLst>
          </p:cNvPr>
          <p:cNvSpPr txBox="1"/>
          <p:nvPr/>
        </p:nvSpPr>
        <p:spPr>
          <a:xfrm>
            <a:off x="6096000" y="4255532"/>
            <a:ext cx="56279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Nel </a:t>
            </a:r>
            <a:r>
              <a:rPr lang="en-GB" dirty="0" err="1"/>
              <a:t>caso</a:t>
            </a:r>
            <a:r>
              <a:rPr lang="en-GB" dirty="0"/>
              <a:t> del passaggio per </a:t>
            </a:r>
            <a:r>
              <a:rPr lang="en-GB" dirty="0" err="1"/>
              <a:t>valore</a:t>
            </a:r>
            <a:r>
              <a:rPr lang="en-GB" dirty="0"/>
              <a:t>,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originale</a:t>
            </a:r>
            <a:r>
              <a:rPr lang="en-GB" dirty="0"/>
              <a:t> di </a:t>
            </a:r>
            <a:r>
              <a:rPr lang="en-GB" b="1" dirty="0" err="1">
                <a:solidFill>
                  <a:srgbClr val="D690F7"/>
                </a:solidFill>
              </a:rPr>
              <a:t>num</a:t>
            </a:r>
            <a:r>
              <a:rPr lang="en-GB" dirty="0"/>
              <a:t> non cambia dopo la </a:t>
            </a:r>
            <a:r>
              <a:rPr lang="en-GB" dirty="0" err="1"/>
              <a:t>chiamata</a:t>
            </a:r>
            <a:r>
              <a:rPr lang="en-GB" dirty="0"/>
              <a:t> al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b="1" dirty="0">
                <a:solidFill>
                  <a:srgbClr val="00B0F0"/>
                </a:solidFill>
              </a:rPr>
              <a:t>multiply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del passaggio per </a:t>
            </a:r>
            <a:r>
              <a:rPr lang="en-GB" dirty="0" err="1"/>
              <a:t>riferimento</a:t>
            </a:r>
            <a:r>
              <a:rPr lang="en-GB" dirty="0"/>
              <a:t>,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all'interno</a:t>
            </a:r>
            <a:r>
              <a:rPr lang="en-GB" dirty="0"/>
              <a:t> </a:t>
            </a:r>
            <a:r>
              <a:rPr lang="en-GB" dirty="0" err="1"/>
              <a:t>dell'oggetto</a:t>
            </a:r>
            <a:r>
              <a:rPr lang="en-GB" dirty="0"/>
              <a:t> </a:t>
            </a:r>
            <a:r>
              <a:rPr lang="en-GB" b="1" dirty="0">
                <a:solidFill>
                  <a:srgbClr val="D690F7"/>
                </a:solidFill>
              </a:rPr>
              <a:t>ex</a:t>
            </a:r>
            <a:r>
              <a:rPr lang="en-GB" dirty="0"/>
              <a:t> cambia dopo la </a:t>
            </a:r>
            <a:r>
              <a:rPr lang="en-GB" dirty="0" err="1"/>
              <a:t>chiamata</a:t>
            </a:r>
            <a:r>
              <a:rPr lang="en-GB" dirty="0"/>
              <a:t> al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b="1" dirty="0">
                <a:solidFill>
                  <a:srgbClr val="D690F7"/>
                </a:solidFill>
              </a:rPr>
              <a:t>multiply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A0009-0A4B-12C0-B535-2FF7CE9BC714}"/>
              </a:ext>
            </a:extLst>
          </p:cNvPr>
          <p:cNvSpPr txBox="1"/>
          <p:nvPr/>
        </p:nvSpPr>
        <p:spPr>
          <a:xfrm>
            <a:off x="97972" y="324130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</a:rPr>
              <a:t>public class </a:t>
            </a:r>
            <a:r>
              <a:rPr lang="en-GB" sz="1200" dirty="0" err="1">
                <a:effectLst/>
              </a:rPr>
              <a:t>Esempio</a:t>
            </a:r>
            <a:r>
              <a:rPr lang="en-GB" sz="1200" dirty="0">
                <a:effectLst/>
              </a:rPr>
              <a:t> {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private static class </a:t>
            </a:r>
            <a:r>
              <a:rPr lang="en-GB" sz="1200" dirty="0" err="1">
                <a:effectLst/>
              </a:rPr>
              <a:t>InnerClass</a:t>
            </a:r>
            <a:r>
              <a:rPr lang="en-GB" sz="1200" dirty="0">
                <a:effectLst/>
              </a:rPr>
              <a:t>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private int number;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public </a:t>
            </a:r>
            <a:r>
              <a:rPr lang="en-GB" sz="1200" dirty="0" err="1">
                <a:effectLst/>
              </a:rPr>
              <a:t>InnerClass</a:t>
            </a:r>
            <a:r>
              <a:rPr lang="en-GB" sz="1200" dirty="0">
                <a:effectLst/>
              </a:rPr>
              <a:t>(int number){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    </a:t>
            </a:r>
            <a:r>
              <a:rPr lang="en-GB" sz="1200" dirty="0" err="1">
                <a:effectLst/>
              </a:rPr>
              <a:t>this.number</a:t>
            </a:r>
            <a:r>
              <a:rPr lang="en-GB" sz="1200" dirty="0">
                <a:effectLst/>
              </a:rPr>
              <a:t> = number;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public int </a:t>
            </a:r>
            <a:r>
              <a:rPr lang="en-GB" sz="1200" dirty="0" err="1">
                <a:effectLst/>
              </a:rPr>
              <a:t>getNumber</a:t>
            </a:r>
            <a:r>
              <a:rPr lang="en-GB" sz="1200" dirty="0">
                <a:effectLst/>
              </a:rPr>
              <a:t>(){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    return </a:t>
            </a:r>
            <a:r>
              <a:rPr lang="en-GB" sz="1200" dirty="0" err="1">
                <a:effectLst/>
              </a:rPr>
              <a:t>this.number</a:t>
            </a:r>
            <a:r>
              <a:rPr lang="en-GB" sz="1200" dirty="0">
                <a:effectLst/>
              </a:rPr>
              <a:t>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public void multiply() 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    </a:t>
            </a:r>
            <a:r>
              <a:rPr lang="en-GB" sz="1200" dirty="0" err="1">
                <a:effectLst/>
              </a:rPr>
              <a:t>this.number</a:t>
            </a:r>
            <a:r>
              <a:rPr lang="en-GB" sz="1200" dirty="0">
                <a:effectLst/>
              </a:rPr>
              <a:t> *= 2;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public static int multiply(int </a:t>
            </a:r>
            <a:r>
              <a:rPr lang="en-GB" sz="1200" dirty="0" err="1">
                <a:effectLst/>
              </a:rPr>
              <a:t>firstParameter</a:t>
            </a:r>
            <a:r>
              <a:rPr lang="en-GB" sz="1200" dirty="0">
                <a:effectLst/>
              </a:rPr>
              <a:t>){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firstParameter</a:t>
            </a:r>
            <a:r>
              <a:rPr lang="en-GB" sz="1200" dirty="0">
                <a:effectLst/>
              </a:rPr>
              <a:t> *= 2;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return </a:t>
            </a:r>
            <a:r>
              <a:rPr lang="en-GB" sz="1200" dirty="0" err="1">
                <a:effectLst/>
              </a:rPr>
              <a:t>firstParameter</a:t>
            </a:r>
            <a:r>
              <a:rPr lang="en-GB" sz="1200" dirty="0">
                <a:effectLst/>
              </a:rPr>
              <a:t>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public static void main(String[]</a:t>
            </a:r>
            <a:r>
              <a:rPr lang="en-GB" sz="1200" dirty="0" err="1">
                <a:effectLst/>
              </a:rPr>
              <a:t>args</a:t>
            </a:r>
            <a:r>
              <a:rPr lang="en-GB" sz="1200" dirty="0">
                <a:effectLst/>
              </a:rPr>
              <a:t>){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int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= 10;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InnerClass</a:t>
            </a:r>
            <a:r>
              <a:rPr lang="en-GB" sz="1200" dirty="0">
                <a:effectLst/>
              </a:rPr>
              <a:t> ex = new </a:t>
            </a:r>
            <a:r>
              <a:rPr lang="en-GB" sz="1200" dirty="0" err="1">
                <a:effectLst/>
              </a:rPr>
              <a:t>InnerClass</a:t>
            </a:r>
            <a:r>
              <a:rPr lang="en-GB" sz="1200" dirty="0">
                <a:effectLst/>
              </a:rPr>
              <a:t>(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System.</a:t>
            </a:r>
            <a:r>
              <a:rPr lang="en-GB" sz="1200" i="1" dirty="0" err="1">
                <a:effectLst/>
              </a:rPr>
              <a:t>out</a:t>
            </a:r>
            <a:r>
              <a:rPr lang="en-GB" sz="1200" dirty="0" err="1">
                <a:effectLst/>
              </a:rPr>
              <a:t>.print</a:t>
            </a:r>
            <a:r>
              <a:rPr lang="en-GB" sz="1200" dirty="0">
                <a:effectLst/>
              </a:rPr>
              <a:t>("Valore -&gt; before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int local main var " +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// qui </a:t>
            </a:r>
            <a:r>
              <a:rPr lang="en-GB" sz="1200" dirty="0" err="1">
                <a:effectLst/>
              </a:rPr>
              <a:t>dovrei</a:t>
            </a:r>
            <a:r>
              <a:rPr lang="en-GB" sz="1200" dirty="0">
                <a:effectLst/>
              </a:rPr>
              <a:t> fare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= </a:t>
            </a:r>
            <a:r>
              <a:rPr lang="en-GB" sz="1200" dirty="0" err="1">
                <a:effectLst/>
              </a:rPr>
              <a:t>Esempio.multiply</a:t>
            </a:r>
            <a:r>
              <a:rPr lang="en-GB" sz="1200" dirty="0">
                <a:effectLst/>
              </a:rPr>
              <a:t>(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Esempio.</a:t>
            </a:r>
            <a:r>
              <a:rPr lang="en-GB" sz="1200" i="1" dirty="0" err="1">
                <a:effectLst/>
              </a:rPr>
              <a:t>multiply</a:t>
            </a:r>
            <a:r>
              <a:rPr lang="en-GB" sz="1200" dirty="0">
                <a:effectLst/>
              </a:rPr>
              <a:t>(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System.</a:t>
            </a:r>
            <a:r>
              <a:rPr lang="en-GB" sz="1200" i="1" dirty="0" err="1">
                <a:effectLst/>
              </a:rPr>
              <a:t>out</a:t>
            </a:r>
            <a:r>
              <a:rPr lang="en-GB" sz="1200" dirty="0" err="1">
                <a:effectLst/>
              </a:rPr>
              <a:t>.println</a:t>
            </a:r>
            <a:r>
              <a:rPr lang="en-GB" sz="1200" dirty="0">
                <a:effectLst/>
              </a:rPr>
              <a:t>("Valore -&gt; after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int local main var " +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System.</a:t>
            </a:r>
            <a:r>
              <a:rPr lang="en-GB" sz="1200" i="1" dirty="0" err="1">
                <a:effectLst/>
              </a:rPr>
              <a:t>out</a:t>
            </a:r>
            <a:r>
              <a:rPr lang="en-GB" sz="1200" dirty="0" err="1">
                <a:effectLst/>
              </a:rPr>
              <a:t>.println</a:t>
            </a:r>
            <a:r>
              <a:rPr lang="en-GB" sz="1200" dirty="0">
                <a:effectLst/>
              </a:rPr>
              <a:t>("</a:t>
            </a:r>
            <a:r>
              <a:rPr lang="en-GB" sz="1200" dirty="0" err="1">
                <a:effectLst/>
              </a:rPr>
              <a:t>passsaggio</a:t>
            </a:r>
            <a:r>
              <a:rPr lang="en-GB" sz="1200" dirty="0">
                <a:effectLst/>
              </a:rPr>
              <a:t> per </a:t>
            </a:r>
            <a:r>
              <a:rPr lang="en-GB" sz="1200" dirty="0" err="1">
                <a:effectLst/>
              </a:rPr>
              <a:t>riferimento</a:t>
            </a:r>
            <a:r>
              <a:rPr lang="en-GB" sz="1200" dirty="0">
                <a:effectLst/>
              </a:rPr>
              <a:t> " +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System.</a:t>
            </a:r>
            <a:r>
              <a:rPr lang="en-GB" sz="1200" i="1" dirty="0" err="1">
                <a:effectLst/>
              </a:rPr>
              <a:t>out</a:t>
            </a:r>
            <a:r>
              <a:rPr lang="en-GB" sz="1200" dirty="0" err="1">
                <a:effectLst/>
              </a:rPr>
              <a:t>.println</a:t>
            </a:r>
            <a:r>
              <a:rPr lang="en-GB" sz="1200" dirty="0">
                <a:effectLst/>
              </a:rPr>
              <a:t>("Rif -&gt; before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int local main var " + </a:t>
            </a:r>
            <a:r>
              <a:rPr lang="en-GB" sz="1200" dirty="0" err="1">
                <a:effectLst/>
              </a:rPr>
              <a:t>ex.getNumber</a:t>
            </a:r>
            <a:r>
              <a:rPr lang="en-GB" sz="1200" dirty="0">
                <a:effectLst/>
              </a:rPr>
              <a:t>());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ex.multiply</a:t>
            </a:r>
            <a:r>
              <a:rPr lang="en-GB" sz="1200" dirty="0">
                <a:effectLst/>
              </a:rPr>
              <a:t>();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    </a:t>
            </a:r>
            <a:r>
              <a:rPr lang="en-GB" sz="1200" dirty="0" err="1">
                <a:effectLst/>
              </a:rPr>
              <a:t>System.</a:t>
            </a:r>
            <a:r>
              <a:rPr lang="en-GB" sz="1200" i="1" dirty="0" err="1">
                <a:effectLst/>
              </a:rPr>
              <a:t>out</a:t>
            </a:r>
            <a:r>
              <a:rPr lang="en-GB" sz="1200" dirty="0" err="1">
                <a:effectLst/>
              </a:rPr>
              <a:t>.println</a:t>
            </a:r>
            <a:r>
              <a:rPr lang="en-GB" sz="1200" dirty="0">
                <a:effectLst/>
              </a:rPr>
              <a:t>("Rif -&gt; after </a:t>
            </a:r>
            <a:r>
              <a:rPr lang="en-GB" sz="1200" dirty="0" err="1">
                <a:effectLst/>
              </a:rPr>
              <a:t>num</a:t>
            </a:r>
            <a:r>
              <a:rPr lang="en-GB" sz="1200" dirty="0">
                <a:effectLst/>
              </a:rPr>
              <a:t> int local main var " + </a:t>
            </a:r>
            <a:r>
              <a:rPr lang="en-GB" sz="1200" dirty="0" err="1">
                <a:effectLst/>
              </a:rPr>
              <a:t>ex.getNumber</a:t>
            </a:r>
            <a:r>
              <a:rPr lang="en-GB" sz="1200" dirty="0">
                <a:effectLst/>
              </a:rPr>
              <a:t>());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    }</a:t>
            </a:r>
            <a:br>
              <a:rPr lang="en-GB" sz="1200" dirty="0">
                <a:effectLst/>
              </a:rPr>
            </a:br>
            <a:r>
              <a:rPr lang="en-GB" sz="1200" dirty="0">
                <a:effectLst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A38AA-797F-D6A5-53A2-5188F887B792}"/>
              </a:ext>
            </a:extLst>
          </p:cNvPr>
          <p:cNvSpPr txBox="1"/>
          <p:nvPr/>
        </p:nvSpPr>
        <p:spPr>
          <a:xfrm>
            <a:off x="2514599" y="7250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7A7E85"/>
                </a:solidFill>
                <a:effectLst/>
              </a:rPr>
              <a:t>non ha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bisogno</a:t>
            </a:r>
            <a:r>
              <a:rPr lang="en-GB" sz="1000" dirty="0">
                <a:solidFill>
                  <a:srgbClr val="7A7E85"/>
                </a:solidFill>
                <a:effectLst/>
              </a:rPr>
              <a:t> di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accedere</a:t>
            </a:r>
            <a:r>
              <a:rPr lang="en-GB" sz="1000" dirty="0">
                <a:solidFill>
                  <a:srgbClr val="7A7E85"/>
                </a:solidFill>
                <a:effectLst/>
              </a:rPr>
              <a:t> ai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membri</a:t>
            </a:r>
            <a:r>
              <a:rPr lang="en-GB" sz="1000" dirty="0">
                <a:solidFill>
                  <a:srgbClr val="7A7E85"/>
                </a:solidFill>
                <a:effectLst/>
              </a:rPr>
              <a:t> di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Esempio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quindi</a:t>
            </a:r>
            <a:r>
              <a:rPr lang="en-GB" sz="1000" dirty="0">
                <a:solidFill>
                  <a:srgbClr val="7A7E85"/>
                </a:solidFill>
                <a:effectLst/>
              </a:rPr>
              <a:t>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classe</a:t>
            </a:r>
            <a:r>
              <a:rPr lang="en-GB" sz="1000" dirty="0">
                <a:solidFill>
                  <a:srgbClr val="7A7E85"/>
                </a:solidFill>
                <a:effectLst/>
              </a:rPr>
              <a:t> </a:t>
            </a:r>
            <a:r>
              <a:rPr lang="en-GB" sz="1000" dirty="0" err="1">
                <a:solidFill>
                  <a:srgbClr val="7A7E85"/>
                </a:solidFill>
                <a:effectLst/>
              </a:rPr>
              <a:t>statica</a:t>
            </a:r>
            <a:br>
              <a:rPr lang="en-GB" sz="1000" dirty="0">
                <a:solidFill>
                  <a:srgbClr val="7A7E85"/>
                </a:solidFill>
                <a:effectLst/>
              </a:rPr>
            </a:br>
            <a:r>
              <a:rPr lang="en-GB" sz="1000" dirty="0">
                <a:solidFill>
                  <a:srgbClr val="7A7E85"/>
                </a:solidFill>
                <a:effectLst/>
              </a:rPr>
              <a:t> </a:t>
            </a:r>
            <a:endParaRPr lang="en-GB" sz="1000" dirty="0">
              <a:solidFill>
                <a:srgbClr val="BCBEC4"/>
              </a:solidFill>
              <a:effectLst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1F8E5A-DA60-5609-5B86-07CB63FAD15D}"/>
              </a:ext>
            </a:extLst>
          </p:cNvPr>
          <p:cNvCxnSpPr/>
          <p:nvPr/>
        </p:nvCxnSpPr>
        <p:spPr>
          <a:xfrm flipH="1" flipV="1">
            <a:off x="2198914" y="827314"/>
            <a:ext cx="283029" cy="97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F90D1B-7814-9579-D260-C1ADA8DB1102}"/>
              </a:ext>
            </a:extLst>
          </p:cNvPr>
          <p:cNvSpPr txBox="1"/>
          <p:nvPr/>
        </p:nvSpPr>
        <p:spPr>
          <a:xfrm>
            <a:off x="3048000" y="32443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7A7E85"/>
                </a:solidFill>
              </a:rPr>
              <a:t>Metodo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statico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può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essere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chiamato</a:t>
            </a:r>
            <a:r>
              <a:rPr lang="en-GB" sz="1000" dirty="0">
                <a:solidFill>
                  <a:srgbClr val="7A7E85"/>
                </a:solidFill>
              </a:rPr>
              <a:t> senza </a:t>
            </a:r>
            <a:r>
              <a:rPr lang="en-GB" sz="1000" dirty="0" err="1">
                <a:solidFill>
                  <a:srgbClr val="7A7E85"/>
                </a:solidFill>
              </a:rPr>
              <a:t>creare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un'istanza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della</a:t>
            </a:r>
            <a:r>
              <a:rPr lang="en-GB" sz="1000" dirty="0">
                <a:solidFill>
                  <a:srgbClr val="7A7E85"/>
                </a:solidFill>
              </a:rPr>
              <a:t> </a:t>
            </a:r>
            <a:r>
              <a:rPr lang="en-GB" sz="1000" dirty="0" err="1">
                <a:solidFill>
                  <a:srgbClr val="7A7E85"/>
                </a:solidFill>
              </a:rPr>
              <a:t>classe</a:t>
            </a:r>
            <a:endParaRPr lang="en-IT" sz="1000" dirty="0">
              <a:solidFill>
                <a:srgbClr val="7A7E8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1D9C47-EB00-E115-697E-8E1E21B67441}"/>
              </a:ext>
            </a:extLst>
          </p:cNvPr>
          <p:cNvCxnSpPr/>
          <p:nvPr/>
        </p:nvCxnSpPr>
        <p:spPr>
          <a:xfrm flipH="1" flipV="1">
            <a:off x="2775857" y="3195348"/>
            <a:ext cx="283029" cy="97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2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6C4913-3E2B-ECFE-FFC1-CB3CEA59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335641"/>
            <a:ext cx="614218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9515F-D840-2D67-8764-1DA735064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4" r="9156"/>
          <a:stretch/>
        </p:blipFill>
        <p:spPr>
          <a:xfrm>
            <a:off x="6096000" y="477155"/>
            <a:ext cx="5998029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90814-B4F9-CBEE-390D-FDD4F3CF6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50"/>
          <a:stretch/>
        </p:blipFill>
        <p:spPr>
          <a:xfrm>
            <a:off x="185057" y="3834943"/>
            <a:ext cx="6243479" cy="26874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9653F-BC45-5E49-395C-2CD3E24699DD}"/>
              </a:ext>
            </a:extLst>
          </p:cNvPr>
          <p:cNvSpPr txBox="1"/>
          <p:nvPr/>
        </p:nvSpPr>
        <p:spPr>
          <a:xfrm>
            <a:off x="805543" y="335641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>
                <a:solidFill>
                  <a:srgbClr val="FF0000"/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564C6-7FB2-264B-E29E-B048E05E4A43}"/>
              </a:ext>
            </a:extLst>
          </p:cNvPr>
          <p:cNvSpPr txBox="1"/>
          <p:nvPr/>
        </p:nvSpPr>
        <p:spPr>
          <a:xfrm>
            <a:off x="6428536" y="4339759"/>
            <a:ext cx="54853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Passaggio parametri attuali per valore </a:t>
            </a:r>
          </a:p>
          <a:p>
            <a:endParaRPr lang="en-IT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  <a:cs typeface="AkayaKanadaka" panose="02010502080401010103" pitchFamily="2" charset="77"/>
            </a:endParaRPr>
          </a:p>
          <a:p>
            <a:r>
              <a:rPr lang="en-IT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Java: tipi primitivi passati per valore, viene passata una copia. La variabile originale non si modifica.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F0740-256D-D062-E75D-03FF0B6C09C3}"/>
              </a:ext>
            </a:extLst>
          </p:cNvPr>
          <p:cNvSpPr txBox="1"/>
          <p:nvPr/>
        </p:nvSpPr>
        <p:spPr>
          <a:xfrm>
            <a:off x="6428536" y="33564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>
                <a:solidFill>
                  <a:srgbClr val="FF0000"/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D9AEA-32EB-2FC2-7909-7830F975D5F8}"/>
              </a:ext>
            </a:extLst>
          </p:cNvPr>
          <p:cNvSpPr txBox="1"/>
          <p:nvPr/>
        </p:nvSpPr>
        <p:spPr>
          <a:xfrm>
            <a:off x="278108" y="4046754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>
                <a:solidFill>
                  <a:srgbClr val="FF0000"/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04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9E564C6-7FB2-264B-E29E-B048E05E4A43}"/>
              </a:ext>
            </a:extLst>
          </p:cNvPr>
          <p:cNvSpPr txBox="1"/>
          <p:nvPr/>
        </p:nvSpPr>
        <p:spPr>
          <a:xfrm>
            <a:off x="397850" y="4572716"/>
            <a:ext cx="51429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Passaggio parametri attuali per riferimento </a:t>
            </a:r>
          </a:p>
          <a:p>
            <a:endParaRPr lang="en-IT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  <a:cs typeface="AkayaKanadaka" panose="02010502080401010103" pitchFamily="2" charset="77"/>
            </a:endParaRPr>
          </a:p>
          <a:p>
            <a:r>
              <a:rPr lang="en-IT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Java: oggetti passati per riferimento, viene passato un riferimento a oggetto nello Heap. L’oggetto si modifica.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ABB89-0EA4-6D17-AF3C-4166AD31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5" y="335640"/>
            <a:ext cx="6588351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F52B4-5556-C950-900B-0BB4CFE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93" y="2408595"/>
            <a:ext cx="6492807" cy="3517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BB0D0-DE46-38CF-7862-101536279EDF}"/>
              </a:ext>
            </a:extLst>
          </p:cNvPr>
          <p:cNvSpPr txBox="1"/>
          <p:nvPr/>
        </p:nvSpPr>
        <p:spPr>
          <a:xfrm>
            <a:off x="5993108" y="2813508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>
                <a:solidFill>
                  <a:srgbClr val="FF0000"/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CADCB-25CB-3919-E3F0-53F80A4C9350}"/>
              </a:ext>
            </a:extLst>
          </p:cNvPr>
          <p:cNvSpPr txBox="1"/>
          <p:nvPr/>
        </p:nvSpPr>
        <p:spPr>
          <a:xfrm>
            <a:off x="478970" y="207792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>
                <a:solidFill>
                  <a:srgbClr val="FF0000"/>
                </a:solidFill>
                <a:latin typeface="Lucida Console" panose="020B0609040504020204" pitchFamily="49" charset="0"/>
                <a:cs typeface="AkayaKanadaka" panose="02010502080401010103" pitchFamily="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716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A8534447-F4B9-DAB6-1BB3-DDB7F3BD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08" y="1690688"/>
            <a:ext cx="5208485" cy="49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6AFD6-2364-D105-2510-BDDD5D9A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in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DC3DD-7975-6E14-CF59-99AAC18D2145}"/>
              </a:ext>
            </a:extLst>
          </p:cNvPr>
          <p:cNvSpPr txBox="1"/>
          <p:nvPr/>
        </p:nvSpPr>
        <p:spPr>
          <a:xfrm>
            <a:off x="491359" y="2013045"/>
            <a:ext cx="778028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#include &lt;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stdio.h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&gt;</a:t>
            </a:r>
            <a:endParaRPr lang="en-GB" sz="12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#include &lt;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stdlib.h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&gt;</a:t>
            </a:r>
            <a:endParaRPr lang="en-GB" sz="12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GB" sz="1200" dirty="0"/>
            </a:b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globale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read-write Data Segment</a:t>
            </a:r>
            <a:endParaRPr lang="en-GB" sz="12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variabile_globale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= 10;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char s[] = "hello world";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GB" sz="1200" dirty="0"/>
            </a:b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statica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read-write Data Segment</a:t>
            </a:r>
            <a:endParaRPr lang="en-GB" sz="12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static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variabile_statica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= 20;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000000"/>
              </a:solidFill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String literal 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”hello world” read-only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//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puntatore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 str read-write (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posso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modificare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 il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contenuto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della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variabile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)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char* str = "hello world";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str = “ciao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mondo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”;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000000"/>
              </a:solidFill>
              <a:latin typeface="Roboto Mono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int main(int 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argc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, char *</a:t>
            </a:r>
            <a:r>
              <a:rPr lang="en-GB" sz="1200" dirty="0" err="1">
                <a:solidFill>
                  <a:srgbClr val="000000"/>
                </a:solidFill>
                <a:latin typeface="Roboto Mono" pitchFamily="49" charset="0"/>
              </a:rPr>
              <a:t>argv</a:t>
            </a:r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[]){</a:t>
            </a:r>
          </a:p>
          <a:p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	... </a:t>
            </a:r>
          </a:p>
          <a:p>
            <a:r>
              <a:rPr lang="en-GB" sz="1200" dirty="0">
                <a:solidFill>
                  <a:srgbClr val="000000"/>
                </a:solidFill>
                <a:latin typeface="Roboto Mono" pitchFamily="49" charset="0"/>
              </a:rPr>
              <a:t>}</a:t>
            </a:r>
            <a:br>
              <a:rPr lang="en-GB" sz="1600" dirty="0">
                <a:solidFill>
                  <a:srgbClr val="000000"/>
                </a:solidFill>
                <a:latin typeface="Roboto Mono" pitchFamily="49" charset="0"/>
              </a:rPr>
            </a:br>
            <a:endParaRPr lang="en-IT" sz="1600" dirty="0">
              <a:solidFill>
                <a:srgbClr val="000000"/>
              </a:solidFill>
              <a:latin typeface="Roboto Mono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3EA4E1-5D69-752C-46C6-9CAD37E06F8D}"/>
              </a:ext>
            </a:extLst>
          </p:cNvPr>
          <p:cNvSpPr/>
          <p:nvPr/>
        </p:nvSpPr>
        <p:spPr>
          <a:xfrm>
            <a:off x="6926317" y="5160579"/>
            <a:ext cx="4635062" cy="662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2199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531E32-EABA-06E9-B534-4B2EE3239E7D}"/>
              </a:ext>
            </a:extLst>
          </p:cNvPr>
          <p:cNvSpPr txBox="1"/>
          <p:nvPr/>
        </p:nvSpPr>
        <p:spPr>
          <a:xfrm>
            <a:off x="243191" y="435913"/>
            <a:ext cx="546694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F8E6D"/>
                </a:solidFill>
                <a:effectLst/>
              </a:rPr>
              <a:t>public class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Esempio</a:t>
            </a:r>
            <a:r>
              <a:rPr lang="en-GB" sz="1600" dirty="0">
                <a:solidFill>
                  <a:srgbClr val="BCBEC4"/>
                </a:solidFill>
                <a:effectLst/>
              </a:rPr>
              <a:t> {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</a:rPr>
              <a:t>public int </a:t>
            </a:r>
            <a:r>
              <a:rPr lang="en-GB" sz="1600" dirty="0">
                <a:solidFill>
                  <a:srgbClr val="C77DBB"/>
                </a:solidFill>
                <a:effectLst/>
              </a:rPr>
              <a:t>number </a:t>
            </a:r>
            <a:r>
              <a:rPr lang="en-GB" sz="1600" dirty="0">
                <a:solidFill>
                  <a:srgbClr val="BCBEC4"/>
                </a:solidFill>
                <a:effectLst/>
              </a:rPr>
              <a:t>= </a:t>
            </a:r>
            <a:r>
              <a:rPr lang="en-GB" sz="1600" dirty="0">
                <a:solidFill>
                  <a:srgbClr val="2AACB8"/>
                </a:solidFill>
                <a:effectLst/>
              </a:rPr>
              <a:t>1</a:t>
            </a:r>
            <a:r>
              <a:rPr lang="en-GB" sz="1600" dirty="0">
                <a:solidFill>
                  <a:srgbClr val="BCBEC4"/>
                </a:solidFill>
                <a:effectLst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</a:rPr>
              <a:t>public int </a:t>
            </a:r>
            <a:r>
              <a:rPr lang="en-GB" sz="1600" dirty="0">
                <a:solidFill>
                  <a:srgbClr val="56A8F5"/>
                </a:solidFill>
                <a:effectLst/>
              </a:rPr>
              <a:t>multiply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>
                <a:solidFill>
                  <a:srgbClr val="CF8E6D"/>
                </a:solidFill>
                <a:effectLst/>
              </a:rPr>
              <a:t>int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firstParameter</a:t>
            </a:r>
            <a:r>
              <a:rPr lang="en-GB" sz="1600" dirty="0">
                <a:solidFill>
                  <a:srgbClr val="BCBEC4"/>
                </a:solidFill>
                <a:effectLst/>
              </a:rPr>
              <a:t>){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firstParameter</a:t>
            </a:r>
            <a:r>
              <a:rPr lang="en-GB" sz="1600" dirty="0">
                <a:solidFill>
                  <a:srgbClr val="BCBEC4"/>
                </a:solidFill>
                <a:effectLst/>
              </a:rPr>
              <a:t> *= </a:t>
            </a:r>
            <a:r>
              <a:rPr lang="en-GB" sz="1600" dirty="0">
                <a:solidFill>
                  <a:srgbClr val="2AACB8"/>
                </a:solidFill>
                <a:effectLst/>
              </a:rPr>
              <a:t>2</a:t>
            </a:r>
            <a:r>
              <a:rPr lang="en-GB" sz="1600" dirty="0">
                <a:solidFill>
                  <a:srgbClr val="BCBEC4"/>
                </a:solidFill>
                <a:effectLst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>
                <a:solidFill>
                  <a:srgbClr val="CF8E6D"/>
                </a:solidFill>
                <a:effectLst/>
              </a:rPr>
              <a:t>return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firstParameter</a:t>
            </a:r>
            <a:r>
              <a:rPr lang="en-GB" sz="1600" dirty="0">
                <a:solidFill>
                  <a:srgbClr val="BCBEC4"/>
                </a:solidFill>
                <a:effectLst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}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</a:rPr>
              <a:t>public void </a:t>
            </a:r>
            <a:r>
              <a:rPr lang="en-GB" sz="1600" dirty="0">
                <a:solidFill>
                  <a:srgbClr val="56A8F5"/>
                </a:solidFill>
                <a:effectLst/>
              </a:rPr>
              <a:t>multiply</a:t>
            </a:r>
            <a:r>
              <a:rPr lang="en-GB" sz="1600" dirty="0">
                <a:solidFill>
                  <a:srgbClr val="BCBEC4"/>
                </a:solidFill>
                <a:effectLst/>
              </a:rPr>
              <a:t>() {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CF8E6D"/>
                </a:solidFill>
                <a:effectLst/>
              </a:rPr>
              <a:t>this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*= </a:t>
            </a:r>
            <a:r>
              <a:rPr lang="en-GB" sz="1600" dirty="0">
                <a:solidFill>
                  <a:srgbClr val="2AACB8"/>
                </a:solidFill>
                <a:effectLst/>
              </a:rPr>
              <a:t>2</a:t>
            </a:r>
            <a:r>
              <a:rPr lang="en-GB" sz="1600" dirty="0">
                <a:solidFill>
                  <a:srgbClr val="BCBEC4"/>
                </a:solidFill>
                <a:effectLst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}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</a:rPr>
              <a:t>public static void </a:t>
            </a:r>
            <a:r>
              <a:rPr lang="en-GB" sz="1600" dirty="0">
                <a:solidFill>
                  <a:srgbClr val="56A8F5"/>
                </a:solidFill>
                <a:effectLst/>
              </a:rPr>
              <a:t>main</a:t>
            </a:r>
            <a:r>
              <a:rPr lang="en-GB" sz="1600" dirty="0">
                <a:solidFill>
                  <a:srgbClr val="BCBEC4"/>
                </a:solidFill>
                <a:effectLst/>
              </a:rPr>
              <a:t>(String[]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args</a:t>
            </a:r>
            <a:r>
              <a:rPr lang="en-GB" sz="1600" dirty="0">
                <a:solidFill>
                  <a:srgbClr val="BCBEC4"/>
                </a:solidFill>
                <a:effectLst/>
              </a:rPr>
              <a:t>){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Esempio</a:t>
            </a:r>
            <a:r>
              <a:rPr lang="en-GB" sz="1600" dirty="0">
                <a:solidFill>
                  <a:srgbClr val="BCBEC4"/>
                </a:solidFill>
                <a:effectLst/>
              </a:rPr>
              <a:t> es = </a:t>
            </a:r>
            <a:r>
              <a:rPr lang="en-GB" sz="1600" dirty="0">
                <a:solidFill>
                  <a:srgbClr val="CF8E6D"/>
                </a:solidFill>
                <a:effectLst/>
              </a:rPr>
              <a:t>new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Esempio</a:t>
            </a:r>
            <a:r>
              <a:rPr lang="en-GB" sz="1600" dirty="0">
                <a:solidFill>
                  <a:srgbClr val="BCBEC4"/>
                </a:solidFill>
                <a:effectLst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.print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</a:rPr>
              <a:t>"before "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CF8E6D"/>
                </a:solidFill>
                <a:effectLst/>
              </a:rPr>
              <a:t>\n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es.multiply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.print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</a:rPr>
              <a:t>"after "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CF8E6D"/>
                </a:solidFill>
                <a:effectLst/>
              </a:rPr>
              <a:t>\n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=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es.multiply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.print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</a:rPr>
              <a:t>"after "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CF8E6D"/>
                </a:solidFill>
                <a:effectLst/>
              </a:rPr>
              <a:t>\n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es.multiply</a:t>
            </a:r>
            <a:r>
              <a:rPr lang="en-GB" sz="1600" dirty="0">
                <a:solidFill>
                  <a:srgbClr val="BCBEC4"/>
                </a:solidFill>
                <a:effectLst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.print</a:t>
            </a:r>
            <a:r>
              <a:rPr lang="en-GB" sz="1600" dirty="0">
                <a:solidFill>
                  <a:srgbClr val="BCBEC4"/>
                </a:solidFill>
                <a:effectLst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</a:rPr>
              <a:t>"after "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 err="1">
                <a:solidFill>
                  <a:srgbClr val="BCBEC4"/>
                </a:solidFill>
                <a:effectLst/>
              </a:rPr>
              <a:t>es.</a:t>
            </a:r>
            <a:r>
              <a:rPr lang="en-GB" sz="1600" dirty="0" err="1">
                <a:solidFill>
                  <a:srgbClr val="C77DBB"/>
                </a:solidFill>
                <a:effectLst/>
              </a:rPr>
              <a:t>number</a:t>
            </a:r>
            <a:r>
              <a:rPr lang="en-GB" sz="1600" dirty="0">
                <a:solidFill>
                  <a:srgbClr val="C77DBB"/>
                </a:solidFill>
                <a:effectLst/>
              </a:rPr>
              <a:t> </a:t>
            </a:r>
            <a:r>
              <a:rPr lang="en-GB" sz="1600" dirty="0">
                <a:solidFill>
                  <a:srgbClr val="BCBEC4"/>
                </a:solidFill>
                <a:effectLst/>
              </a:rPr>
              <a:t>+ 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CF8E6D"/>
                </a:solidFill>
                <a:effectLst/>
              </a:rPr>
              <a:t>\n</a:t>
            </a:r>
            <a:r>
              <a:rPr lang="en-GB" sz="1600" dirty="0">
                <a:solidFill>
                  <a:srgbClr val="6AAB73"/>
                </a:solidFill>
                <a:effectLst/>
              </a:rPr>
              <a:t>"</a:t>
            </a:r>
            <a:r>
              <a:rPr lang="en-GB" sz="1600" dirty="0">
                <a:solidFill>
                  <a:srgbClr val="BCBEC4"/>
                </a:solidFill>
                <a:effectLst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    }</a:t>
            </a:r>
            <a:br>
              <a:rPr lang="en-GB" sz="1600" dirty="0">
                <a:solidFill>
                  <a:srgbClr val="BCBEC4"/>
                </a:solidFill>
                <a:effectLst/>
              </a:rPr>
            </a:br>
            <a:r>
              <a:rPr lang="en-GB" sz="1600" dirty="0">
                <a:solidFill>
                  <a:srgbClr val="BCBEC4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76C22-E2BF-FD06-4F9A-64A54E73FDF3}"/>
              </a:ext>
            </a:extLst>
          </p:cNvPr>
          <p:cNvSpPr txBox="1"/>
          <p:nvPr/>
        </p:nvSpPr>
        <p:spPr>
          <a:xfrm>
            <a:off x="7742559" y="2512529"/>
            <a:ext cx="20987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T" sz="2400" dirty="0">
                <a:solidFill>
                  <a:srgbClr val="A01687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OUTPUT?</a:t>
            </a:r>
          </a:p>
        </p:txBody>
      </p:sp>
    </p:spTree>
    <p:extLst>
      <p:ext uri="{BB962C8B-B14F-4D97-AF65-F5344CB8AC3E}">
        <p14:creationId xmlns:p14="http://schemas.microsoft.com/office/powerpoint/2010/main" val="2462557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468F0-0532-7644-44F5-DEE35755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7" y="0"/>
            <a:ext cx="7772400" cy="431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15AE6-2A4E-FAD5-E4F4-5BB720512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05"/>
          <a:stretch/>
        </p:blipFill>
        <p:spPr>
          <a:xfrm>
            <a:off x="6293794" y="2156760"/>
            <a:ext cx="2782111" cy="360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FFB35-4858-1670-636E-2038C2E18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71" b="23057"/>
          <a:stretch/>
        </p:blipFill>
        <p:spPr>
          <a:xfrm>
            <a:off x="7444902" y="3657455"/>
            <a:ext cx="2621603" cy="2626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D85D4-C19A-6A8B-26A5-0445C9303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29" b="51937"/>
          <a:stretch/>
        </p:blipFill>
        <p:spPr>
          <a:xfrm>
            <a:off x="8998894" y="5121120"/>
            <a:ext cx="2889115" cy="16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9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09BBB-30D2-63EA-1186-901C23A4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02" y="495575"/>
            <a:ext cx="9707288" cy="4144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D7E0F-FC47-E886-EF7F-2444C011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63" y="3897817"/>
            <a:ext cx="6498077" cy="28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31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48C83-C1C5-6A89-9415-7D248910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145"/>
            <a:ext cx="7772400" cy="33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A9565-B02F-8403-F0E5-793CA70C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90" y="3187912"/>
            <a:ext cx="7772400" cy="35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2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732-6905-3F6A-43C1-8C69F6AA9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Approfondimenti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4F912-AD61-1D57-95AB-33891D47E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6455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8E49-8C2B-9EC0-5724-674B256D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1527971" cy="1325563"/>
          </a:xfrm>
        </p:spPr>
        <p:txBody>
          <a:bodyPr/>
          <a:lstStyle/>
          <a:p>
            <a:r>
              <a:rPr lang="en-IT" dirty="0"/>
              <a:t>Curiosare con la shell la memoria di un processo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BE8C-6B94-12E3-1EEE-FF4E8427CD12}"/>
              </a:ext>
            </a:extLst>
          </p:cNvPr>
          <p:cNvSpPr txBox="1"/>
          <p:nvPr/>
        </p:nvSpPr>
        <p:spPr>
          <a:xfrm>
            <a:off x="457200" y="908139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//file </a:t>
            </a:r>
            <a:r>
              <a:rPr lang="en-GB" dirty="0" err="1">
                <a:effectLst/>
              </a:rPr>
              <a:t>sleep.c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#include &lt;</a:t>
            </a:r>
            <a:r>
              <a:rPr lang="en-GB" dirty="0" err="1">
                <a:effectLst/>
              </a:rPr>
              <a:t>stdio.h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#include &lt;</a:t>
            </a:r>
            <a:r>
              <a:rPr lang="en-GB" dirty="0" err="1">
                <a:effectLst/>
              </a:rPr>
              <a:t>unistd.h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int </a:t>
            </a:r>
            <a:r>
              <a:rPr lang="en-GB" dirty="0" err="1">
                <a:effectLst/>
              </a:rPr>
              <a:t>global_var</a:t>
            </a:r>
            <a:r>
              <a:rPr lang="en-GB" dirty="0">
                <a:effectLst/>
              </a:rPr>
              <a:t> = -40;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int main() {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("Il </a:t>
            </a:r>
            <a:r>
              <a:rPr lang="en-GB" dirty="0" err="1">
                <a:effectLst/>
              </a:rPr>
              <a:t>programma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inizia</a:t>
            </a:r>
            <a:r>
              <a:rPr lang="en-GB" dirty="0">
                <a:effectLst/>
              </a:rPr>
              <a:t>...\n");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a = 10;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b = 20;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c = a+ b;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// </a:t>
            </a:r>
            <a:r>
              <a:rPr lang="en-GB" dirty="0" err="1">
                <a:effectLst/>
              </a:rPr>
              <a:t>Dormi</a:t>
            </a:r>
            <a:r>
              <a:rPr lang="en-GB" dirty="0">
                <a:effectLst/>
              </a:rPr>
              <a:t> per 10 secondi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sleep(300);</a:t>
            </a: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("Il </a:t>
            </a:r>
            <a:r>
              <a:rPr lang="en-GB" dirty="0" err="1">
                <a:effectLst/>
              </a:rPr>
              <a:t>programma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è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stato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svegliato</a:t>
            </a:r>
            <a:r>
              <a:rPr lang="en-GB" dirty="0">
                <a:effectLst/>
              </a:rPr>
              <a:t> dopo 10 secondi.\n");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("Somma %d\n", c);</a:t>
            </a: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return 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endParaRPr lang="en-GB" dirty="0">
              <a:solidFill>
                <a:srgbClr val="BCBEC4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A6A2-1DD0-74B5-67B7-147824D6EA78}"/>
              </a:ext>
            </a:extLst>
          </p:cNvPr>
          <p:cNvSpPr txBox="1"/>
          <p:nvPr/>
        </p:nvSpPr>
        <p:spPr>
          <a:xfrm>
            <a:off x="6811736" y="2319047"/>
            <a:ext cx="50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Andale Mono" panose="020B0509000000000004" pitchFamily="49" charset="0"/>
              </a:rPr>
              <a:t>sudo</a:t>
            </a:r>
            <a:r>
              <a:rPr lang="en-GB" dirty="0">
                <a:effectLst/>
                <a:latin typeface="Andale Mono" panose="020B0509000000000004" pitchFamily="49" charset="0"/>
              </a:rPr>
              <a:t> </a:t>
            </a:r>
            <a:r>
              <a:rPr lang="en-GB" dirty="0" err="1">
                <a:effectLst/>
                <a:latin typeface="Andale Mono" panose="020B0509000000000004" pitchFamily="49" charset="0"/>
              </a:rPr>
              <a:t>vmmap</a:t>
            </a:r>
            <a:r>
              <a:rPr lang="en-GB" dirty="0">
                <a:effectLst/>
                <a:latin typeface="Andale Mono" panose="020B0509000000000004" pitchFamily="49" charset="0"/>
              </a:rPr>
              <a:t> 4946 &gt; </a:t>
            </a:r>
            <a:r>
              <a:rPr lang="en-GB" dirty="0" err="1">
                <a:effectLst/>
                <a:latin typeface="Andale Mono" panose="020B0509000000000004" pitchFamily="49" charset="0"/>
              </a:rPr>
              <a:t>vmmap.txt</a:t>
            </a:r>
            <a:endParaRPr lang="en-GB" dirty="0">
              <a:effectLst/>
              <a:latin typeface="Andale Mono" panose="020B050900000000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3CC59-EA62-BC7F-3360-968106FF7ED0}"/>
              </a:ext>
            </a:extLst>
          </p:cNvPr>
          <p:cNvSpPr txBox="1"/>
          <p:nvPr/>
        </p:nvSpPr>
        <p:spPr>
          <a:xfrm>
            <a:off x="6811736" y="1818305"/>
            <a:ext cx="3366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Andale Mono" panose="020B0509000000000004" pitchFamily="49" charset="0"/>
              </a:rPr>
              <a:t>ps</a:t>
            </a:r>
            <a:r>
              <a:rPr lang="en-GB" dirty="0">
                <a:effectLst/>
                <a:latin typeface="Andale Mono" panose="020B0509000000000004" pitchFamily="49" charset="0"/>
              </a:rPr>
              <a:t> aux | grep sleep </a:t>
            </a:r>
          </a:p>
        </p:txBody>
      </p:sp>
    </p:spTree>
    <p:extLst>
      <p:ext uri="{BB962C8B-B14F-4D97-AF65-F5344CB8AC3E}">
        <p14:creationId xmlns:p14="http://schemas.microsoft.com/office/powerpoint/2010/main" val="803001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9BB6-1A14-2FA1-3B58-414878A6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6171" cy="1325563"/>
          </a:xfrm>
        </p:spPr>
        <p:txBody>
          <a:bodyPr>
            <a:normAutofit fontScale="90000"/>
          </a:bodyPr>
          <a:lstStyle/>
          <a:p>
            <a:r>
              <a:rPr lang="en-IT" dirty="0"/>
              <a:t>Comandi linux per ispezionare la memoria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C6F5-964E-5C8E-1178-A6BDAC70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057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</a:t>
            </a:r>
            <a:r>
              <a:rPr lang="en-IT" dirty="0"/>
              <a:t>m_stat: info su gestione memoria</a:t>
            </a:r>
          </a:p>
          <a:p>
            <a:pPr marL="0" indent="0">
              <a:buNone/>
            </a:pPr>
            <a:r>
              <a:rPr lang="en-GB" dirty="0"/>
              <a:t>V</a:t>
            </a:r>
            <a:r>
              <a:rPr lang="en-IT" dirty="0"/>
              <a:t>mmap &lt;id processo&gt;</a:t>
            </a:r>
          </a:p>
          <a:p>
            <a:pPr marL="457200" lvl="1" indent="0">
              <a:buNone/>
            </a:pPr>
            <a:r>
              <a:rPr lang="en-IT" dirty="0"/>
              <a:t>provare vmmap eseguendo un programma </a:t>
            </a:r>
            <a:r>
              <a:rPr lang="en-GB" dirty="0"/>
              <a:t>c</a:t>
            </a:r>
            <a:r>
              <a:rPr lang="en-IT" dirty="0"/>
              <a:t>he dorme per 300 secondi</a:t>
            </a:r>
          </a:p>
          <a:p>
            <a:pPr marL="457200" lvl="1" indent="0">
              <a:buNone/>
            </a:pPr>
            <a:r>
              <a:rPr lang="en-GB" dirty="0"/>
              <a:t>p</a:t>
            </a:r>
            <a:r>
              <a:rPr lang="en-IT" dirty="0"/>
              <a:t>s aux | grep sleep </a:t>
            </a:r>
          </a:p>
          <a:p>
            <a:pPr marL="457200" lvl="1" indent="0">
              <a:buNone/>
            </a:pPr>
            <a:r>
              <a:rPr lang="en-IT" dirty="0"/>
              <a:t>prendo PID</a:t>
            </a:r>
          </a:p>
          <a:p>
            <a:pPr marL="0" indent="0">
              <a:buNone/>
            </a:pPr>
            <a:r>
              <a:rPr lang="en-IT" dirty="0"/>
              <a:t>pagesize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7126D-39B1-377E-0C1B-ADCBD7547CFE}"/>
              </a:ext>
            </a:extLst>
          </p:cNvPr>
          <p:cNvSpPr txBox="1"/>
          <p:nvPr/>
        </p:nvSpPr>
        <p:spPr>
          <a:xfrm>
            <a:off x="6096000" y="306566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</a:rPr>
              <a:t>File </a:t>
            </a:r>
            <a:r>
              <a:rPr lang="en-GB" b="1" dirty="0" err="1">
                <a:effectLst/>
              </a:rPr>
              <a:t>sleep.c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#include &lt;</a:t>
            </a:r>
            <a:r>
              <a:rPr lang="en-GB" dirty="0" err="1">
                <a:effectLst/>
              </a:rPr>
              <a:t>stdio.h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#include &lt;</a:t>
            </a:r>
            <a:r>
              <a:rPr lang="en-GB" dirty="0" err="1">
                <a:effectLst/>
              </a:rPr>
              <a:t>unistd.h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int </a:t>
            </a:r>
            <a:r>
              <a:rPr lang="en-GB" dirty="0" err="1">
                <a:effectLst/>
              </a:rPr>
              <a:t>global_var</a:t>
            </a:r>
            <a:r>
              <a:rPr lang="en-GB" dirty="0">
                <a:effectLst/>
              </a:rPr>
              <a:t> = -40;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int main() {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("Il </a:t>
            </a:r>
            <a:r>
              <a:rPr lang="en-GB" dirty="0" err="1">
                <a:effectLst/>
              </a:rPr>
              <a:t>programma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inizia</a:t>
            </a:r>
            <a:r>
              <a:rPr lang="en-GB" dirty="0">
                <a:effectLst/>
              </a:rPr>
              <a:t>...\n");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a = 10;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b = 20;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int c = a+ b;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// </a:t>
            </a:r>
            <a:r>
              <a:rPr lang="en-GB" dirty="0" err="1">
                <a:effectLst/>
              </a:rPr>
              <a:t>Dormi</a:t>
            </a:r>
            <a:r>
              <a:rPr lang="en-GB" dirty="0">
                <a:effectLst/>
              </a:rPr>
              <a:t> per 300 secondi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sleep(300);</a:t>
            </a: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("Il </a:t>
            </a:r>
            <a:r>
              <a:rPr lang="en-GB" dirty="0" err="1">
                <a:effectLst/>
              </a:rPr>
              <a:t>programma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è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stato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svegliato</a:t>
            </a:r>
            <a:r>
              <a:rPr lang="en-GB" dirty="0">
                <a:effectLst/>
              </a:rPr>
              <a:t> dopo 10 secondi.\n");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</a:t>
            </a:r>
            <a:r>
              <a:rPr lang="en-GB" dirty="0" err="1">
                <a:effectLst/>
              </a:rPr>
              <a:t>printf</a:t>
            </a:r>
            <a:r>
              <a:rPr lang="en-GB" dirty="0">
                <a:effectLst/>
              </a:rPr>
              <a:t>("Somma %d\n", c);</a:t>
            </a: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    return 0;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}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7217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A445-5572-DDA5-C209-5988D1C3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Java e bytecode (1)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B039F-41D6-428E-AEB2-851C90BB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Java </a:t>
            </a:r>
            <a:r>
              <a:rPr lang="en-GB" dirty="0" err="1"/>
              <a:t>utilizza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 </a:t>
            </a:r>
            <a:r>
              <a:rPr lang="en-GB" dirty="0" err="1"/>
              <a:t>virtuale</a:t>
            </a:r>
            <a:r>
              <a:rPr lang="en-GB" dirty="0"/>
              <a:t> (Java Virtual Machine, JVM) per </a:t>
            </a:r>
            <a:r>
              <a:rPr lang="en-GB" dirty="0" err="1"/>
              <a:t>l'esecuzione</a:t>
            </a:r>
            <a:r>
              <a:rPr lang="en-GB" dirty="0"/>
              <a:t> del </a:t>
            </a:r>
            <a:r>
              <a:rPr lang="en-GB" dirty="0" err="1"/>
              <a:t>codice</a:t>
            </a:r>
            <a:endParaRPr lang="en-GB" dirty="0"/>
          </a:p>
          <a:p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sorgente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prima </a:t>
            </a:r>
            <a:r>
              <a:rPr lang="en-GB" dirty="0" err="1"/>
              <a:t>compilato</a:t>
            </a:r>
            <a:r>
              <a:rPr lang="en-GB" dirty="0"/>
              <a:t> in bytecode </a:t>
            </a:r>
            <a:r>
              <a:rPr lang="en-GB" dirty="0" err="1"/>
              <a:t>anziché</a:t>
            </a:r>
            <a:r>
              <a:rPr lang="en-GB" dirty="0"/>
              <a:t> in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 native</a:t>
            </a:r>
          </a:p>
          <a:p>
            <a:r>
              <a:rPr lang="en-GB" dirty="0"/>
              <a:t>Il bytecode Java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eseguito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JVM. La JVM </a:t>
            </a:r>
            <a:r>
              <a:rPr lang="en-GB" dirty="0" err="1"/>
              <a:t>funge</a:t>
            </a:r>
            <a:r>
              <a:rPr lang="en-GB" dirty="0"/>
              <a:t> da </a:t>
            </a:r>
            <a:r>
              <a:rPr lang="en-GB" dirty="0" err="1"/>
              <a:t>intermediario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il bytecode e </a:t>
            </a:r>
            <a:r>
              <a:rPr lang="en-GB" dirty="0" err="1"/>
              <a:t>l'hardware</a:t>
            </a:r>
            <a:r>
              <a:rPr lang="en-GB" dirty="0"/>
              <a:t>/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, </a:t>
            </a:r>
            <a:r>
              <a:rPr lang="en-GB" dirty="0" err="1"/>
              <a:t>permettendo</a:t>
            </a:r>
            <a:r>
              <a:rPr lang="en-GB" dirty="0"/>
              <a:t> a Java di </a:t>
            </a:r>
            <a:r>
              <a:rPr lang="en-GB" dirty="0" err="1"/>
              <a:t>essere</a:t>
            </a:r>
            <a:r>
              <a:rPr lang="en-GB" dirty="0"/>
              <a:t> un </a:t>
            </a:r>
            <a:r>
              <a:rPr lang="en-GB" dirty="0" err="1"/>
              <a:t>linguaggio</a:t>
            </a:r>
            <a:r>
              <a:rPr lang="en-GB" dirty="0"/>
              <a:t> "</a:t>
            </a:r>
            <a:r>
              <a:rPr lang="en-GB" dirty="0" err="1"/>
              <a:t>scrivi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volta, </a:t>
            </a:r>
            <a:r>
              <a:rPr lang="en-GB" dirty="0" err="1"/>
              <a:t>esegui</a:t>
            </a:r>
            <a:r>
              <a:rPr lang="en-GB" dirty="0"/>
              <a:t> </a:t>
            </a:r>
            <a:r>
              <a:rPr lang="en-GB" dirty="0" err="1"/>
              <a:t>ovunque</a:t>
            </a:r>
            <a:r>
              <a:rPr lang="en-GB" dirty="0"/>
              <a:t>" (write once, run anywhere -</a:t>
            </a:r>
            <a:r>
              <a:rPr lang="en-GB" b="1" dirty="0">
                <a:solidFill>
                  <a:srgbClr val="A01687"/>
                </a:solidFill>
              </a:rPr>
              <a:t> WORA</a:t>
            </a:r>
            <a:r>
              <a:rPr lang="en-GB" dirty="0"/>
              <a:t>).</a:t>
            </a:r>
          </a:p>
          <a:p>
            <a:r>
              <a:rPr lang="en-GB" dirty="0"/>
              <a:t>La </a:t>
            </a:r>
            <a:r>
              <a:rPr lang="en-GB" dirty="0" err="1"/>
              <a:t>gestione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 di testo </a:t>
            </a:r>
            <a:r>
              <a:rPr lang="en-GB" dirty="0" err="1"/>
              <a:t>è</a:t>
            </a:r>
            <a:r>
              <a:rPr lang="en-GB" dirty="0"/>
              <a:t> fortemente </a:t>
            </a:r>
            <a:r>
              <a:rPr lang="en-GB" dirty="0" err="1"/>
              <a:t>influenzata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presenza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JVM e dal </a:t>
            </a:r>
            <a:r>
              <a:rPr lang="en-GB" dirty="0" err="1"/>
              <a:t>suo</a:t>
            </a:r>
            <a:r>
              <a:rPr lang="en-GB" dirty="0"/>
              <a:t> modo di </a:t>
            </a:r>
            <a:r>
              <a:rPr lang="en-GB" dirty="0" err="1"/>
              <a:t>eseguire</a:t>
            </a:r>
            <a:r>
              <a:rPr lang="en-GB" dirty="0"/>
              <a:t> il bytecode.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approccio</a:t>
            </a:r>
            <a:r>
              <a:rPr lang="en-GB" dirty="0"/>
              <a:t>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vantaggi</a:t>
            </a:r>
            <a:r>
              <a:rPr lang="en-GB" dirty="0"/>
              <a:t> in termini di </a:t>
            </a:r>
            <a:r>
              <a:rPr lang="en-GB" dirty="0" err="1"/>
              <a:t>portabilità</a:t>
            </a:r>
            <a:r>
              <a:rPr lang="en-GB" dirty="0"/>
              <a:t>, </a:t>
            </a:r>
            <a:r>
              <a:rPr lang="en-GB" dirty="0" err="1"/>
              <a:t>sicurezza</a:t>
            </a:r>
            <a:r>
              <a:rPr lang="en-GB" dirty="0"/>
              <a:t> e </a:t>
            </a:r>
            <a:r>
              <a:rPr lang="en-GB" dirty="0" err="1"/>
              <a:t>ottimizzazione</a:t>
            </a:r>
            <a:r>
              <a:rPr lang="en-GB" dirty="0"/>
              <a:t>, ma introduce </a:t>
            </a:r>
            <a:r>
              <a:rPr lang="en-GB" dirty="0" err="1"/>
              <a:t>anche</a:t>
            </a:r>
            <a:r>
              <a:rPr lang="en-GB" dirty="0"/>
              <a:t> un </a:t>
            </a:r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astrazione</a:t>
            </a:r>
            <a:r>
              <a:rPr lang="en-GB" dirty="0"/>
              <a:t> </a:t>
            </a:r>
            <a:r>
              <a:rPr lang="en-GB" dirty="0" err="1"/>
              <a:t>aggiuntivo</a:t>
            </a:r>
            <a:r>
              <a:rPr lang="en-GB" dirty="0"/>
              <a:t> rispetto </a:t>
            </a:r>
            <a:r>
              <a:rPr lang="en-GB" dirty="0" err="1"/>
              <a:t>all'esecuzione</a:t>
            </a:r>
            <a:r>
              <a:rPr lang="en-GB" dirty="0"/>
              <a:t> </a:t>
            </a:r>
            <a:r>
              <a:rPr lang="en-GB" dirty="0" err="1"/>
              <a:t>diretta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 </a:t>
            </a:r>
            <a:r>
              <a:rPr lang="en-GB" dirty="0" err="1"/>
              <a:t>nativo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35595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542-E013-209B-CBBF-3783ED14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Java e bytecode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7DCA0-4F6E-50F6-C9ED-88F83BD07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Quando</a:t>
            </a:r>
            <a:r>
              <a:rPr lang="en-GB" dirty="0"/>
              <a:t> il bytecode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eseguito</a:t>
            </a:r>
            <a:r>
              <a:rPr lang="en-GB" dirty="0"/>
              <a:t>, la JVM lo </a:t>
            </a:r>
            <a:r>
              <a:rPr lang="en-GB" dirty="0" err="1"/>
              <a:t>carica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sua</a:t>
            </a:r>
            <a:r>
              <a:rPr lang="en-GB" dirty="0"/>
              <a:t> area di </a:t>
            </a:r>
            <a:r>
              <a:rPr lang="en-GB" dirty="0" err="1"/>
              <a:t>memoria</a:t>
            </a:r>
            <a:r>
              <a:rPr lang="en-GB" dirty="0"/>
              <a:t>. Questa area </a:t>
            </a:r>
            <a:r>
              <a:rPr lang="en-GB" dirty="0" err="1"/>
              <a:t>funge</a:t>
            </a:r>
            <a:r>
              <a:rPr lang="en-GB" dirty="0"/>
              <a:t> da </a:t>
            </a:r>
            <a:r>
              <a:rPr lang="en-GB" dirty="0" err="1"/>
              <a:t>segmento</a:t>
            </a:r>
            <a:r>
              <a:rPr lang="en-GB" dirty="0"/>
              <a:t> di testo per il </a:t>
            </a:r>
            <a:r>
              <a:rPr lang="en-GB" dirty="0" err="1"/>
              <a:t>codice</a:t>
            </a:r>
            <a:r>
              <a:rPr lang="en-GB" dirty="0"/>
              <a:t> Java in </a:t>
            </a:r>
            <a:r>
              <a:rPr lang="en-GB" dirty="0" err="1"/>
              <a:t>esecuzione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 il JIT (Just In Time </a:t>
            </a:r>
            <a:r>
              <a:rPr lang="en-GB" dirty="0" err="1"/>
              <a:t>compilazione</a:t>
            </a:r>
            <a:r>
              <a:rPr lang="en-GB" dirty="0"/>
              <a:t>)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attivo</a:t>
            </a:r>
            <a:r>
              <a:rPr lang="en-GB" dirty="0"/>
              <a:t>, parti del bytecode </a:t>
            </a:r>
            <a:r>
              <a:rPr lang="en-GB" dirty="0" err="1"/>
              <a:t>vengono</a:t>
            </a:r>
            <a:r>
              <a:rPr lang="en-GB" dirty="0"/>
              <a:t> compilate in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macchina</a:t>
            </a:r>
            <a:r>
              <a:rPr lang="en-GB" dirty="0"/>
              <a:t> </a:t>
            </a:r>
            <a:r>
              <a:rPr lang="en-GB" dirty="0" err="1"/>
              <a:t>nativo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compilato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memorizzato</a:t>
            </a:r>
            <a:r>
              <a:rPr lang="en-GB" dirty="0"/>
              <a:t> in </a:t>
            </a:r>
            <a:r>
              <a:rPr lang="en-GB" dirty="0" err="1"/>
              <a:t>una</a:t>
            </a:r>
            <a:r>
              <a:rPr lang="en-GB" dirty="0"/>
              <a:t> cache JIT,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considerata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 di testo, </a:t>
            </a:r>
            <a:r>
              <a:rPr lang="en-GB" dirty="0" err="1"/>
              <a:t>poiché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eseguibile</a:t>
            </a:r>
            <a:r>
              <a:rPr lang="en-GB" dirty="0"/>
              <a:t>.</a:t>
            </a:r>
          </a:p>
          <a:p>
            <a:r>
              <a:rPr lang="en-GB" b="1" dirty="0" err="1"/>
              <a:t>Isolamento</a:t>
            </a:r>
            <a:r>
              <a:rPr lang="en-GB" b="1" dirty="0"/>
              <a:t> e </a:t>
            </a:r>
            <a:r>
              <a:rPr lang="en-GB" b="1" dirty="0" err="1"/>
              <a:t>Sicurezza</a:t>
            </a:r>
            <a:r>
              <a:rPr lang="en-GB" dirty="0"/>
              <a:t>: La JVM </a:t>
            </a:r>
            <a:r>
              <a:rPr lang="en-GB" dirty="0" err="1"/>
              <a:t>fornisce</a:t>
            </a:r>
            <a:r>
              <a:rPr lang="en-GB" dirty="0"/>
              <a:t> un </a:t>
            </a:r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isolamento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eseguibile</a:t>
            </a:r>
            <a:r>
              <a:rPr lang="en-GB" dirty="0"/>
              <a:t> e il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aiuta</a:t>
            </a:r>
            <a:r>
              <a:rPr lang="en-GB" dirty="0"/>
              <a:t> a </a:t>
            </a:r>
            <a:r>
              <a:rPr lang="en-GB" dirty="0" err="1"/>
              <a:t>migliorare</a:t>
            </a:r>
            <a:r>
              <a:rPr lang="en-GB" dirty="0"/>
              <a:t> la </a:t>
            </a:r>
            <a:r>
              <a:rPr lang="en-GB" dirty="0" err="1"/>
              <a:t>sicurezza</a:t>
            </a:r>
            <a:r>
              <a:rPr lang="en-GB" dirty="0"/>
              <a:t>, </a:t>
            </a:r>
            <a:r>
              <a:rPr lang="en-GB" dirty="0" err="1"/>
              <a:t>poiché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Java non ha accesso </a:t>
            </a:r>
            <a:r>
              <a:rPr lang="en-GB" dirty="0" err="1"/>
              <a:t>diretto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o ad </a:t>
            </a:r>
            <a:r>
              <a:rPr lang="en-GB" dirty="0" err="1"/>
              <a:t>altre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a basso </a:t>
            </a:r>
            <a:r>
              <a:rPr lang="en-GB" dirty="0" err="1"/>
              <a:t>livello</a:t>
            </a:r>
            <a:r>
              <a:rPr lang="en-GB" dirty="0"/>
              <a:t>. </a:t>
            </a:r>
            <a:r>
              <a:rPr lang="en-GB" dirty="0" err="1"/>
              <a:t>Inoltre</a:t>
            </a:r>
            <a:r>
              <a:rPr lang="en-GB" dirty="0"/>
              <a:t>, la JVM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imporre</a:t>
            </a:r>
            <a:r>
              <a:rPr lang="en-GB" dirty="0"/>
              <a:t> </a:t>
            </a:r>
            <a:r>
              <a:rPr lang="en-GB" dirty="0" err="1"/>
              <a:t>restrizioni</a:t>
            </a:r>
            <a:r>
              <a:rPr lang="en-GB" dirty="0"/>
              <a:t> di </a:t>
            </a:r>
            <a:r>
              <a:rPr lang="en-GB" dirty="0" err="1"/>
              <a:t>sicurezza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Java, come la sandbox in cui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eseguite</a:t>
            </a:r>
            <a:r>
              <a:rPr lang="en-GB" dirty="0"/>
              <a:t> </a:t>
            </a:r>
            <a:r>
              <a:rPr lang="en-GB" dirty="0" err="1"/>
              <a:t>alcune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Java.</a:t>
            </a:r>
          </a:p>
          <a:p>
            <a:r>
              <a:rPr lang="en-GB" b="1" dirty="0" err="1"/>
              <a:t>Ottimizzazioni</a:t>
            </a:r>
            <a:r>
              <a:rPr lang="en-GB" dirty="0"/>
              <a:t>: La JVM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eseguire</a:t>
            </a:r>
            <a:r>
              <a:rPr lang="en-GB" dirty="0"/>
              <a:t> </a:t>
            </a:r>
            <a:r>
              <a:rPr lang="en-GB" dirty="0" err="1"/>
              <a:t>varie</a:t>
            </a:r>
            <a:r>
              <a:rPr lang="en-GB" dirty="0"/>
              <a:t> </a:t>
            </a:r>
            <a:r>
              <a:rPr lang="en-GB" dirty="0" err="1"/>
              <a:t>ottimizzazioni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l'esecuzione</a:t>
            </a:r>
            <a:r>
              <a:rPr lang="en-GB" dirty="0"/>
              <a:t> del bytecode, come </a:t>
            </a:r>
            <a:r>
              <a:rPr lang="en-GB" dirty="0" err="1"/>
              <a:t>l'inlining</a:t>
            </a:r>
            <a:r>
              <a:rPr lang="en-GB" dirty="0"/>
              <a:t> di </a:t>
            </a:r>
            <a:r>
              <a:rPr lang="en-GB" dirty="0" err="1"/>
              <a:t>metodi</a:t>
            </a:r>
            <a:r>
              <a:rPr lang="en-GB" dirty="0"/>
              <a:t>, </a:t>
            </a:r>
            <a:r>
              <a:rPr lang="en-GB" dirty="0" err="1"/>
              <a:t>l'ottimizzazione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loop e </a:t>
            </a:r>
            <a:r>
              <a:rPr lang="en-GB" dirty="0" err="1"/>
              <a:t>altre</a:t>
            </a:r>
            <a:r>
              <a:rPr lang="en-GB" dirty="0"/>
              <a:t> </a:t>
            </a:r>
            <a:r>
              <a:rPr lang="en-GB" dirty="0" err="1"/>
              <a:t>trasformazioni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dinamicamente</a:t>
            </a:r>
            <a:r>
              <a:rPr lang="en-GB" dirty="0"/>
              <a:t> il </a:t>
            </a:r>
            <a:r>
              <a:rPr lang="en-GB" dirty="0" err="1"/>
              <a:t>contenuto</a:t>
            </a:r>
            <a:r>
              <a:rPr lang="en-GB" dirty="0"/>
              <a:t> del </a:t>
            </a:r>
            <a:r>
              <a:rPr lang="en-GB" dirty="0" err="1"/>
              <a:t>segmento</a:t>
            </a:r>
            <a:r>
              <a:rPr lang="en-GB" dirty="0"/>
              <a:t> di testo (</a:t>
            </a:r>
            <a:r>
              <a:rPr lang="en-GB" dirty="0" err="1"/>
              <a:t>nella</a:t>
            </a:r>
            <a:r>
              <a:rPr lang="en-GB" dirty="0"/>
              <a:t> cache JIT).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6579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4070DB-2702-7C6D-9F80-6631B330C0B6}"/>
              </a:ext>
            </a:extLst>
          </p:cNvPr>
          <p:cNvSpPr txBox="1"/>
          <p:nvPr/>
        </p:nvSpPr>
        <p:spPr>
          <a:xfrm>
            <a:off x="493986" y="2082684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Esempio{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Variabile di istanza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int var = 10;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System.out.println("Il valore della variabile è: " + var);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F4177-A95E-305C-5C0E-8F4C258FE50F}"/>
              </a:ext>
            </a:extLst>
          </p:cNvPr>
          <p:cNvSpPr txBox="1"/>
          <p:nvPr/>
        </p:nvSpPr>
        <p:spPr>
          <a:xfrm>
            <a:off x="493986" y="488345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effectLst/>
              </a:rPr>
              <a:t>Compilation failed due to following error(s).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FF5B4A"/>
                </a:solidFill>
                <a:effectLst/>
              </a:rPr>
              <a:t>Main.java:8: error: non-static variable var cannot be referenced from a static context</a:t>
            </a:r>
            <a:endParaRPr lang="en-GB" dirty="0"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B983872-F69C-0C7D-77BC-AA067F91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</a:t>
            </a:r>
            <a:r>
              <a:rPr lang="en-GB" dirty="0"/>
              <a:t>a</a:t>
            </a:r>
            <a:r>
              <a:rPr lang="en-IT" dirty="0"/>
              <a:t>va e Memory Layout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C8725D7-295C-5834-1B46-DD0D5A4CAD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/>
              <a:t>In Java l’organizzazione dell’area di memoria di un processo è più complicata perché la JVM fornisce un livello di astrazione ulteriore da “smontare”</a:t>
            </a:r>
          </a:p>
          <a:p>
            <a:r>
              <a:rPr lang="en-GB" dirty="0"/>
              <a:t>n Java,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di </a:t>
            </a:r>
            <a:r>
              <a:rPr lang="en-GB" dirty="0" err="1"/>
              <a:t>istanza</a:t>
            </a:r>
            <a:r>
              <a:rPr lang="en-GB" dirty="0"/>
              <a:t> (non </a:t>
            </a:r>
            <a:r>
              <a:rPr lang="en-GB" dirty="0" err="1"/>
              <a:t>statica</a:t>
            </a:r>
            <a:r>
              <a:rPr lang="en-GB" dirty="0"/>
              <a:t>) non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acceduta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da un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dirty="0" err="1"/>
              <a:t>statico</a:t>
            </a:r>
            <a:r>
              <a:rPr lang="en-GB" dirty="0"/>
              <a:t>, come il </a:t>
            </a:r>
            <a:r>
              <a:rPr lang="en-GB" dirty="0" err="1"/>
              <a:t>metodo</a:t>
            </a:r>
            <a:r>
              <a:rPr lang="en-GB" dirty="0"/>
              <a:t> main.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8309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747A-C0F7-A941-6226-5E4C57FF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Layout di un processo – parte statica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E2EE-7306-E850-3AEA-4E976A610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T" dirty="0"/>
              <a:t>…ovvero com’è organizzata la memoria assegnata dal Sistema Operativo al processo in esecuzione</a:t>
            </a:r>
          </a:p>
          <a:p>
            <a:endParaRPr lang="en-IT" dirty="0"/>
          </a:p>
          <a:p>
            <a:pPr marL="0" indent="0" algn="ctr">
              <a:buNone/>
            </a:pPr>
            <a:r>
              <a:rPr lang="en-IT" b="1" u="sng" dirty="0">
                <a:solidFill>
                  <a:srgbClr val="FFC000"/>
                </a:solidFill>
              </a:rPr>
              <a:t>BSS</a:t>
            </a:r>
          </a:p>
          <a:p>
            <a:pPr marL="0" indent="0">
              <a:buNone/>
            </a:pPr>
            <a:r>
              <a:rPr lang="en-GB" sz="1600" dirty="0"/>
              <a:t>Il </a:t>
            </a:r>
            <a:r>
              <a:rPr lang="en-GB" sz="1600" dirty="0" err="1"/>
              <a:t>segmento</a:t>
            </a:r>
            <a:r>
              <a:rPr lang="en-GB" sz="1600" dirty="0"/>
              <a:t> BSS </a:t>
            </a:r>
            <a:r>
              <a:rPr lang="en-GB" sz="1600" dirty="0" err="1"/>
              <a:t>contiene</a:t>
            </a:r>
            <a:r>
              <a:rPr lang="en-GB" sz="1600" dirty="0"/>
              <a:t> le </a:t>
            </a:r>
            <a:r>
              <a:rPr lang="en-GB" sz="1600" b="1" dirty="0" err="1">
                <a:solidFill>
                  <a:srgbClr val="FF0000"/>
                </a:solidFill>
              </a:rPr>
              <a:t>variabili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  <a:r>
              <a:rPr lang="en-GB" sz="1600" b="1" dirty="0" err="1">
                <a:solidFill>
                  <a:srgbClr val="FF0000"/>
                </a:solidFill>
              </a:rPr>
              <a:t>globali</a:t>
            </a:r>
            <a:r>
              <a:rPr lang="en-GB" sz="1600" b="1" dirty="0">
                <a:solidFill>
                  <a:srgbClr val="FF0000"/>
                </a:solidFill>
              </a:rPr>
              <a:t> o </a:t>
            </a:r>
            <a:r>
              <a:rPr lang="en-GB" sz="1600" b="1" dirty="0" err="1">
                <a:solidFill>
                  <a:srgbClr val="FF0000"/>
                </a:solidFill>
              </a:rPr>
              <a:t>statiche</a:t>
            </a:r>
            <a:r>
              <a:rPr lang="en-GB" sz="1600" b="1" dirty="0">
                <a:solidFill>
                  <a:srgbClr val="FF0000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non </a:t>
            </a:r>
            <a:r>
              <a:rPr lang="en-GB" sz="1600" dirty="0" err="1">
                <a:solidFill>
                  <a:srgbClr val="FF0000"/>
                </a:solidFill>
              </a:rPr>
              <a:t>esplicitamente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inizializzate</a:t>
            </a:r>
            <a:r>
              <a:rPr lang="en-GB" sz="1600" dirty="0"/>
              <a:t> dal </a:t>
            </a:r>
            <a:r>
              <a:rPr lang="en-GB" sz="1600" dirty="0" err="1"/>
              <a:t>programmatore</a:t>
            </a:r>
            <a:r>
              <a:rPr lang="en-GB" sz="1600" dirty="0"/>
              <a:t>, e il </a:t>
            </a:r>
            <a:r>
              <a:rPr lang="en-GB" sz="1600" dirty="0" err="1"/>
              <a:t>suo</a:t>
            </a:r>
            <a:r>
              <a:rPr lang="en-GB" sz="1600" dirty="0"/>
              <a:t> </a:t>
            </a:r>
            <a:r>
              <a:rPr lang="en-GB" sz="1600" dirty="0" err="1"/>
              <a:t>nome</a:t>
            </a:r>
            <a:r>
              <a:rPr lang="en-GB" sz="1600" dirty="0"/>
              <a:t> </a:t>
            </a:r>
            <a:r>
              <a:rPr lang="en-GB" sz="1600" dirty="0" err="1"/>
              <a:t>deriva</a:t>
            </a:r>
            <a:r>
              <a:rPr lang="en-GB" sz="1600" dirty="0"/>
              <a:t> da un </a:t>
            </a:r>
            <a:r>
              <a:rPr lang="en-GB" sz="1600" dirty="0" err="1"/>
              <a:t>vecchio</a:t>
            </a:r>
            <a:r>
              <a:rPr lang="en-GB" sz="1600" dirty="0"/>
              <a:t> </a:t>
            </a:r>
            <a:r>
              <a:rPr lang="en-GB" sz="1600" dirty="0" err="1"/>
              <a:t>operatore</a:t>
            </a:r>
            <a:r>
              <a:rPr lang="en-GB" sz="1600" dirty="0"/>
              <a:t> del </a:t>
            </a:r>
            <a:r>
              <a:rPr lang="en-GB" sz="1600" dirty="0" err="1"/>
              <a:t>linguaggio</a:t>
            </a:r>
            <a:r>
              <a:rPr lang="en-GB" sz="1600" dirty="0"/>
              <a:t> assembly </a:t>
            </a:r>
            <a:r>
              <a:rPr lang="en-GB" sz="1600" dirty="0" err="1"/>
              <a:t>nominato</a:t>
            </a:r>
            <a:r>
              <a:rPr lang="en-GB" sz="1600" dirty="0"/>
              <a:t>  Block Started by Symbol. Di </a:t>
            </a:r>
            <a:r>
              <a:rPr lang="en-GB" sz="1600" dirty="0" err="1"/>
              <a:t>solito</a:t>
            </a:r>
            <a:r>
              <a:rPr lang="en-GB" sz="1600" dirty="0"/>
              <a:t> </a:t>
            </a:r>
            <a:r>
              <a:rPr lang="en-GB" sz="1600" dirty="0" err="1"/>
              <a:t>questo</a:t>
            </a:r>
            <a:r>
              <a:rPr lang="en-GB" sz="1600" dirty="0"/>
              <a:t> </a:t>
            </a:r>
            <a:r>
              <a:rPr lang="en-GB" sz="1600" dirty="0" err="1"/>
              <a:t>segmento</a:t>
            </a:r>
            <a:r>
              <a:rPr lang="en-GB" sz="1600" dirty="0"/>
              <a:t> </a:t>
            </a:r>
            <a:r>
              <a:rPr lang="en-GB" sz="1600" dirty="0" err="1"/>
              <a:t>inizia</a:t>
            </a:r>
            <a:r>
              <a:rPr lang="en-GB" sz="1600" dirty="0"/>
              <a:t> </a:t>
            </a:r>
            <a:r>
              <a:rPr lang="en-GB" sz="1600" dirty="0" err="1"/>
              <a:t>alla</a:t>
            </a:r>
            <a:r>
              <a:rPr lang="en-GB" sz="1600" dirty="0"/>
              <a:t> fine del </a:t>
            </a:r>
            <a:r>
              <a:rPr lang="en-GB" sz="1600" dirty="0" err="1"/>
              <a:t>segmento</a:t>
            </a:r>
            <a:r>
              <a:rPr lang="en-GB" sz="1600" dirty="0"/>
              <a:t> Data e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dati</a:t>
            </a:r>
            <a:r>
              <a:rPr lang="en-GB" sz="1600" dirty="0"/>
              <a:t> in </a:t>
            </a:r>
            <a:r>
              <a:rPr lang="en-GB" sz="1600" dirty="0" err="1"/>
              <a:t>questo</a:t>
            </a:r>
            <a:r>
              <a:rPr lang="en-GB" sz="1600" dirty="0"/>
              <a:t> </a:t>
            </a:r>
            <a:r>
              <a:rPr lang="en-GB" sz="1600" dirty="0" err="1"/>
              <a:t>segmento</a:t>
            </a:r>
            <a:r>
              <a:rPr lang="en-GB" sz="1600" dirty="0"/>
              <a:t> </a:t>
            </a:r>
            <a:r>
              <a:rPr lang="en-GB" sz="1600" dirty="0" err="1"/>
              <a:t>vengono</a:t>
            </a:r>
            <a:r>
              <a:rPr lang="en-GB" sz="1600" dirty="0"/>
              <a:t> </a:t>
            </a:r>
            <a:r>
              <a:rPr lang="en-GB" sz="1600" dirty="0" err="1"/>
              <a:t>inizializzati</a:t>
            </a:r>
            <a:r>
              <a:rPr lang="en-GB" sz="1600" dirty="0"/>
              <a:t> dal kernel al </a:t>
            </a:r>
            <a:r>
              <a:rPr lang="en-GB" sz="1600" dirty="0" err="1"/>
              <a:t>valore</a:t>
            </a:r>
            <a:r>
              <a:rPr lang="en-GB" sz="1600" dirty="0"/>
              <a:t> 0 (o un </a:t>
            </a:r>
            <a:r>
              <a:rPr lang="en-GB" sz="1600" dirty="0" err="1"/>
              <a:t>valore</a:t>
            </a:r>
            <a:r>
              <a:rPr lang="en-GB" sz="1600" dirty="0"/>
              <a:t> di default, null per </a:t>
            </a:r>
            <a:r>
              <a:rPr lang="en-GB" sz="1600" dirty="0" err="1"/>
              <a:t>puntatori</a:t>
            </a:r>
            <a:r>
              <a:rPr lang="en-GB" sz="1600" dirty="0"/>
              <a:t>) prima </a:t>
            </a:r>
            <a:r>
              <a:rPr lang="en-GB" sz="1600" dirty="0" err="1"/>
              <a:t>che</a:t>
            </a:r>
            <a:r>
              <a:rPr lang="en-GB" sz="1600" dirty="0"/>
              <a:t> il </a:t>
            </a:r>
            <a:r>
              <a:rPr lang="en-GB" sz="1600" dirty="0" err="1"/>
              <a:t>programma</a:t>
            </a:r>
            <a:r>
              <a:rPr lang="en-GB" sz="1600" dirty="0"/>
              <a:t> </a:t>
            </a:r>
            <a:r>
              <a:rPr lang="en-GB" sz="1600" dirty="0" err="1"/>
              <a:t>venga</a:t>
            </a:r>
            <a:r>
              <a:rPr lang="en-GB" sz="1600" dirty="0"/>
              <a:t> </a:t>
            </a:r>
            <a:r>
              <a:rPr lang="en-GB" sz="1600" dirty="0" err="1"/>
              <a:t>eseguito</a:t>
            </a:r>
            <a:r>
              <a:rPr lang="en-GB" sz="1600" dirty="0"/>
              <a:t>, e </a:t>
            </a:r>
            <a:r>
              <a:rPr lang="en-GB" sz="1600" dirty="0" err="1"/>
              <a:t>sono</a:t>
            </a:r>
            <a:r>
              <a:rPr lang="en-GB" sz="1600" dirty="0"/>
              <a:t> sempre </a:t>
            </a:r>
            <a:r>
              <a:rPr lang="en-GB" sz="1600" dirty="0" err="1"/>
              <a:t>dati</a:t>
            </a:r>
            <a:r>
              <a:rPr lang="en-GB" sz="1600" dirty="0"/>
              <a:t> </a:t>
            </a:r>
            <a:r>
              <a:rPr lang="en-GB" sz="1600" dirty="0" err="1"/>
              <a:t>modificabili</a:t>
            </a:r>
            <a:r>
              <a:rPr lang="en-GB" sz="1600" dirty="0"/>
              <a:t> (</a:t>
            </a:r>
            <a:r>
              <a:rPr lang="en-GB" sz="1600" dirty="0">
                <a:solidFill>
                  <a:srgbClr val="FF0000"/>
                </a:solidFill>
              </a:rPr>
              <a:t>read-write</a:t>
            </a:r>
            <a:r>
              <a:rPr lang="en-GB" sz="1600" dirty="0"/>
              <a:t>).</a:t>
            </a:r>
            <a:endParaRPr lang="en-IT" sz="1600" dirty="0"/>
          </a:p>
          <a:p>
            <a:pPr marL="0" indent="0">
              <a:buNone/>
            </a:pPr>
            <a:endParaRPr lang="en-IT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5F83B-3200-D448-4797-512B724541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45793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487896-2A8D-D371-364B-316F9705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1524772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153FC-0D8B-ED8C-F4F3-322B5491318E}"/>
              </a:ext>
            </a:extLst>
          </p:cNvPr>
          <p:cNvSpPr txBox="1"/>
          <p:nvPr/>
        </p:nvSpPr>
        <p:spPr>
          <a:xfrm>
            <a:off x="4445876" y="6176963"/>
            <a:ext cx="1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>
                <a:solidFill>
                  <a:srgbClr val="FFC000"/>
                </a:solidFill>
              </a:rPr>
              <a:t>Read-write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9E580D-1267-E077-A4D4-E103D08ED54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21821" y="5097517"/>
            <a:ext cx="1051035" cy="1264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431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4070DB-2702-7C6D-9F80-6631B330C0B6}"/>
              </a:ext>
            </a:extLst>
          </p:cNvPr>
          <p:cNvSpPr txBox="1"/>
          <p:nvPr/>
        </p:nvSpPr>
        <p:spPr>
          <a:xfrm>
            <a:off x="493986" y="2082684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Esempio{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Variabile di istanza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int var = 10;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endParaRPr lang="en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System.out.println("Il valore della variabile è: " + var);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B983872-F69C-0C7D-77BC-AA067F91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</a:t>
            </a:r>
            <a:r>
              <a:rPr lang="en-GB" dirty="0"/>
              <a:t>a</a:t>
            </a:r>
            <a:r>
              <a:rPr lang="en-IT" dirty="0"/>
              <a:t>va e Memory Layout</a:t>
            </a: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73D2DB5B-1959-3BCE-6E63-EEE3C3E8DF6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O rendo la variabile statica e allora …</a:t>
            </a:r>
          </a:p>
          <a:p>
            <a:r>
              <a:rPr lang="en-IT" dirty="0"/>
              <a:t>…</a:t>
            </a:r>
            <a:r>
              <a:rPr lang="en-GB" dirty="0"/>
              <a:t>var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memorizzata</a:t>
            </a:r>
            <a:r>
              <a:rPr lang="en-GB" dirty="0"/>
              <a:t> in </a:t>
            </a:r>
            <a:r>
              <a:rPr lang="en-GB" dirty="0" err="1"/>
              <a:t>un'area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dedicata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gestione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classi</a:t>
            </a:r>
            <a:r>
              <a:rPr lang="en-GB" dirty="0"/>
              <a:t> (</a:t>
            </a:r>
            <a:r>
              <a:rPr lang="en-GB" dirty="0" err="1"/>
              <a:t>Metaspace</a:t>
            </a:r>
            <a:r>
              <a:rPr lang="en-GB" dirty="0"/>
              <a:t> o </a:t>
            </a:r>
            <a:r>
              <a:rPr lang="en-GB" dirty="0" err="1"/>
              <a:t>PermGen</a:t>
            </a:r>
            <a:r>
              <a:rPr lang="en-GB" dirty="0"/>
              <a:t>, a </a:t>
            </a:r>
            <a:r>
              <a:rPr lang="en-GB" dirty="0" err="1"/>
              <a:t>seconda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JVM),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diversa</a:t>
            </a:r>
            <a:r>
              <a:rPr lang="en-GB" dirty="0"/>
              <a:t> </a:t>
            </a:r>
            <a:r>
              <a:rPr lang="en-GB" dirty="0" err="1"/>
              <a:t>dallo</a:t>
            </a:r>
            <a:r>
              <a:rPr lang="en-GB" dirty="0"/>
              <a:t> heap </a:t>
            </a:r>
            <a:r>
              <a:rPr lang="en-GB" dirty="0" err="1"/>
              <a:t>utilizzato</a:t>
            </a:r>
            <a:r>
              <a:rPr lang="en-GB" dirty="0"/>
              <a:t> per le </a:t>
            </a:r>
            <a:r>
              <a:rPr lang="en-GB" dirty="0" err="1"/>
              <a:t>istanze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e </a:t>
            </a:r>
            <a:r>
              <a:rPr lang="en-GB" dirty="0" err="1"/>
              <a:t>dallo</a:t>
            </a:r>
            <a:r>
              <a:rPr lang="en-GB" dirty="0"/>
              <a:t> stack </a:t>
            </a:r>
            <a:r>
              <a:rPr lang="en-GB" dirty="0" err="1"/>
              <a:t>utilizzato</a:t>
            </a:r>
            <a:r>
              <a:rPr lang="en-GB" dirty="0"/>
              <a:t> per le </a:t>
            </a:r>
            <a:r>
              <a:rPr lang="en-GB" dirty="0" err="1"/>
              <a:t>variabili</a:t>
            </a:r>
            <a:r>
              <a:rPr lang="en-GB" dirty="0"/>
              <a:t> </a:t>
            </a:r>
            <a:r>
              <a:rPr lang="en-GB" dirty="0" err="1"/>
              <a:t>locali</a:t>
            </a:r>
            <a:r>
              <a:rPr lang="en-GB" dirty="0"/>
              <a:t> e </a:t>
            </a:r>
            <a:r>
              <a:rPr lang="en-GB" dirty="0" err="1"/>
              <a:t>i</a:t>
            </a:r>
            <a:r>
              <a:rPr lang="en-GB" dirty="0"/>
              <a:t> record di </a:t>
            </a:r>
            <a:r>
              <a:rPr lang="en-GB" dirty="0" err="1"/>
              <a:t>attivazione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73672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4070DB-2702-7C6D-9F80-6631B330C0B6}"/>
              </a:ext>
            </a:extLst>
          </p:cNvPr>
          <p:cNvSpPr txBox="1"/>
          <p:nvPr/>
        </p:nvSpPr>
        <p:spPr>
          <a:xfrm>
            <a:off x="493986" y="2082684"/>
            <a:ext cx="6096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Esempio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istanza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var = 10;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Esempio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Esempio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("Il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della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istanza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è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myEs.var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B983872-F69C-0C7D-77BC-AA067F91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</a:t>
            </a:r>
            <a:r>
              <a:rPr lang="en-GB" dirty="0"/>
              <a:t>a</a:t>
            </a:r>
            <a:r>
              <a:rPr lang="en-IT" dirty="0"/>
              <a:t>va e Memory Layout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C32C55DA-2A31-FD7C-0B21-AFFE1520FE48}"/>
              </a:ext>
            </a:extLst>
          </p:cNvPr>
          <p:cNvSpPr txBox="1">
            <a:spLocks/>
          </p:cNvSpPr>
          <p:nvPr/>
        </p:nvSpPr>
        <p:spPr>
          <a:xfrm>
            <a:off x="6589986" y="1753674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O rendo la variabile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di </a:t>
            </a:r>
            <a:r>
              <a:rPr lang="en-US" dirty="0" err="1"/>
              <a:t>istanza</a:t>
            </a:r>
            <a:r>
              <a:rPr lang="en-US" dirty="0"/>
              <a:t> ma…</a:t>
            </a:r>
          </a:p>
          <a:p>
            <a:r>
              <a:rPr lang="en-US" dirty="0"/>
              <a:t>… </a:t>
            </a:r>
            <a:r>
              <a:rPr lang="en-US" dirty="0" err="1"/>
              <a:t>questa</a:t>
            </a:r>
            <a:r>
              <a:rPr lang="en-US" dirty="0"/>
              <a:t> volta </a:t>
            </a:r>
            <a:r>
              <a:rPr lang="en-US" dirty="0" err="1"/>
              <a:t>creo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main </a:t>
            </a:r>
            <a:r>
              <a:rPr lang="en-US" dirty="0" err="1"/>
              <a:t>l’oggetto</a:t>
            </a:r>
            <a:r>
              <a:rPr lang="en-US" dirty="0"/>
              <a:t> per </a:t>
            </a:r>
            <a:r>
              <a:rPr lang="en-US" dirty="0" err="1"/>
              <a:t>accedere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di </a:t>
            </a:r>
            <a:r>
              <a:rPr lang="en-US" dirty="0" err="1"/>
              <a:t>istanza</a:t>
            </a:r>
            <a:r>
              <a:rPr lang="en-US" dirty="0"/>
              <a:t> </a:t>
            </a:r>
            <a:r>
              <a:rPr lang="en-US" dirty="0" err="1"/>
              <a:t>dell’oggetto</a:t>
            </a:r>
            <a:r>
              <a:rPr lang="en-US" dirty="0"/>
              <a:t> </a:t>
            </a:r>
            <a:r>
              <a:rPr lang="en-US" dirty="0" err="1"/>
              <a:t>appena</a:t>
            </a:r>
            <a:r>
              <a:rPr lang="en-US" dirty="0"/>
              <a:t> </a:t>
            </a:r>
            <a:r>
              <a:rPr lang="en-US" dirty="0" err="1"/>
              <a:t>creato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Le </a:t>
            </a:r>
            <a:r>
              <a:rPr lang="en-GB" dirty="0" err="1"/>
              <a:t>variabili</a:t>
            </a:r>
            <a:r>
              <a:rPr lang="en-GB" dirty="0"/>
              <a:t> di </a:t>
            </a:r>
            <a:r>
              <a:rPr lang="en-GB" dirty="0" err="1"/>
              <a:t>istanza</a:t>
            </a:r>
            <a:r>
              <a:rPr lang="en-GB" dirty="0"/>
              <a:t> in Java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memorizzate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heap.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crei</a:t>
            </a:r>
            <a:r>
              <a:rPr lang="en-GB" dirty="0"/>
              <a:t> </a:t>
            </a:r>
            <a:r>
              <a:rPr lang="en-GB" dirty="0" err="1"/>
              <a:t>un'istanza</a:t>
            </a:r>
            <a:r>
              <a:rPr lang="en-GB" dirty="0"/>
              <a:t> di un </a:t>
            </a:r>
            <a:r>
              <a:rPr lang="en-GB" dirty="0" err="1"/>
              <a:t>oggetto</a:t>
            </a:r>
            <a:r>
              <a:rPr lang="en-GB" dirty="0"/>
              <a:t> (ad </a:t>
            </a:r>
            <a:r>
              <a:rPr lang="en-GB" dirty="0" err="1"/>
              <a:t>esempio</a:t>
            </a:r>
            <a:r>
              <a:rPr lang="en-GB" dirty="0"/>
              <a:t>, con new </a:t>
            </a:r>
            <a:r>
              <a:rPr lang="en-GB" dirty="0" err="1"/>
              <a:t>Esempio</a:t>
            </a:r>
            <a:r>
              <a:rPr lang="en-GB" dirty="0"/>
              <a:t>()), la JVM </a:t>
            </a:r>
            <a:r>
              <a:rPr lang="en-GB" dirty="0" err="1"/>
              <a:t>alloca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heap per </a:t>
            </a:r>
            <a:r>
              <a:rPr lang="en-GB" dirty="0" err="1"/>
              <a:t>quell'oggetto</a:t>
            </a:r>
            <a:r>
              <a:rPr lang="en-GB" dirty="0"/>
              <a:t>, </a:t>
            </a:r>
            <a:r>
              <a:rPr lang="en-GB" dirty="0" err="1"/>
              <a:t>inclusa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per le sue </a:t>
            </a:r>
            <a:r>
              <a:rPr lang="en-GB" dirty="0" err="1"/>
              <a:t>variabili</a:t>
            </a:r>
            <a:r>
              <a:rPr lang="en-GB" dirty="0"/>
              <a:t> di </a:t>
            </a:r>
            <a:r>
              <a:rPr lang="en-GB" dirty="0" err="1"/>
              <a:t>istanza</a:t>
            </a:r>
            <a:r>
              <a:rPr lang="en-GB" dirty="0"/>
              <a:t>.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4698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24B9-0FB9-5876-0249-2B00AB57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</a:t>
            </a:r>
            <a:r>
              <a:rPr lang="en-GB" dirty="0"/>
              <a:t>a</a:t>
            </a:r>
            <a:r>
              <a:rPr lang="en-IT" dirty="0"/>
              <a:t>va Heap memory error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851EB9-0B62-77C7-C00E-CEFEC1C20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dell'heap</a:t>
            </a:r>
            <a:r>
              <a:rPr lang="en-GB" dirty="0"/>
              <a:t> di Java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controllata</a:t>
            </a:r>
            <a:r>
              <a:rPr lang="en-GB" dirty="0"/>
              <a:t> da </a:t>
            </a:r>
            <a:r>
              <a:rPr lang="en-GB" dirty="0" err="1"/>
              <a:t>parametri</a:t>
            </a:r>
            <a:r>
              <a:rPr lang="en-GB" dirty="0"/>
              <a:t> di </a:t>
            </a:r>
            <a:r>
              <a:rPr lang="en-GB" dirty="0" err="1"/>
              <a:t>configurazione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JVM, come -</a:t>
            </a:r>
            <a:r>
              <a:rPr lang="en-GB" dirty="0" err="1"/>
              <a:t>Xms</a:t>
            </a:r>
            <a:r>
              <a:rPr lang="en-GB" dirty="0"/>
              <a:t> per 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iniziale</a:t>
            </a:r>
            <a:r>
              <a:rPr lang="en-GB" dirty="0"/>
              <a:t> </a:t>
            </a:r>
            <a:r>
              <a:rPr lang="en-GB" dirty="0" err="1"/>
              <a:t>dell'heap</a:t>
            </a:r>
            <a:r>
              <a:rPr lang="en-GB" dirty="0"/>
              <a:t> e -</a:t>
            </a:r>
            <a:r>
              <a:rPr lang="en-GB" dirty="0" err="1"/>
              <a:t>Xmx</a:t>
            </a:r>
            <a:r>
              <a:rPr lang="en-GB" dirty="0"/>
              <a:t> per 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massima</a:t>
            </a:r>
            <a:r>
              <a:rPr lang="en-GB" dirty="0"/>
              <a:t>. Se il </a:t>
            </a:r>
            <a:r>
              <a:rPr lang="en-GB" dirty="0" err="1"/>
              <a:t>tuo</a:t>
            </a:r>
            <a:r>
              <a:rPr lang="en-GB" dirty="0"/>
              <a:t> </a:t>
            </a:r>
            <a:r>
              <a:rPr lang="en-GB" dirty="0" err="1"/>
              <a:t>programma</a:t>
            </a:r>
            <a:r>
              <a:rPr lang="en-GB" dirty="0"/>
              <a:t> </a:t>
            </a:r>
            <a:r>
              <a:rPr lang="en-GB" dirty="0" err="1"/>
              <a:t>tenta</a:t>
            </a:r>
            <a:r>
              <a:rPr lang="en-GB" dirty="0"/>
              <a:t> di </a:t>
            </a:r>
            <a:r>
              <a:rPr lang="en-GB" dirty="0" err="1"/>
              <a:t>allocare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di </a:t>
            </a:r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consentita</a:t>
            </a:r>
            <a:r>
              <a:rPr lang="en-GB" dirty="0"/>
              <a:t> dal </a:t>
            </a:r>
            <a:r>
              <a:rPr lang="en-GB" dirty="0" err="1"/>
              <a:t>limite</a:t>
            </a:r>
            <a:r>
              <a:rPr lang="en-GB" dirty="0"/>
              <a:t> -</a:t>
            </a:r>
            <a:r>
              <a:rPr lang="en-GB" dirty="0" err="1"/>
              <a:t>Xmx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verificherà</a:t>
            </a:r>
            <a:r>
              <a:rPr lang="en-GB" dirty="0"/>
              <a:t> un </a:t>
            </a:r>
            <a:r>
              <a:rPr lang="en-GB" dirty="0" err="1"/>
              <a:t>OutOfMemoryError</a:t>
            </a:r>
            <a:r>
              <a:rPr lang="en-GB" dirty="0"/>
              <a:t>.</a:t>
            </a:r>
          </a:p>
          <a:p>
            <a:r>
              <a:rPr lang="en-GB" dirty="0"/>
              <a:t>java -Xmx100m </a:t>
            </a:r>
            <a:r>
              <a:rPr lang="en-GB" dirty="0" err="1"/>
              <a:t>HeapOverflow</a:t>
            </a:r>
            <a:endParaRPr lang="en-GB" dirty="0"/>
          </a:p>
          <a:p>
            <a:pPr lvl="1"/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comando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il </a:t>
            </a:r>
            <a:r>
              <a:rPr lang="en-GB" dirty="0" err="1"/>
              <a:t>programma</a:t>
            </a:r>
            <a:r>
              <a:rPr lang="en-GB" dirty="0"/>
              <a:t> con un </a:t>
            </a:r>
            <a:r>
              <a:rPr lang="en-GB" dirty="0" err="1"/>
              <a:t>massimo</a:t>
            </a:r>
            <a:r>
              <a:rPr lang="en-GB" dirty="0"/>
              <a:t> di 100 MB di </a:t>
            </a:r>
            <a:r>
              <a:rPr lang="en-GB" dirty="0" err="1"/>
              <a:t>memoria</a:t>
            </a:r>
            <a:r>
              <a:rPr lang="en-GB" dirty="0"/>
              <a:t> heap. 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specifica</a:t>
            </a:r>
            <a:r>
              <a:rPr lang="en-GB" dirty="0"/>
              <a:t> per -</a:t>
            </a:r>
            <a:r>
              <a:rPr lang="en-GB" dirty="0" err="1"/>
              <a:t>Xmx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regolata</a:t>
            </a:r>
            <a:r>
              <a:rPr lang="en-GB" dirty="0"/>
              <a:t> in base alle </a:t>
            </a:r>
            <a:r>
              <a:rPr lang="en-GB" dirty="0" err="1"/>
              <a:t>esigenze</a:t>
            </a:r>
            <a:r>
              <a:rPr lang="en-GB" dirty="0"/>
              <a:t> e alle </a:t>
            </a:r>
            <a:r>
              <a:rPr lang="en-GB" dirty="0" err="1"/>
              <a:t>capacità</a:t>
            </a:r>
            <a:r>
              <a:rPr lang="en-GB" dirty="0"/>
              <a:t> del </a:t>
            </a:r>
            <a:r>
              <a:rPr lang="en-GB" dirty="0" err="1"/>
              <a:t>tuo</a:t>
            </a:r>
            <a:r>
              <a:rPr lang="en-GB" dirty="0"/>
              <a:t> </a:t>
            </a:r>
            <a:r>
              <a:rPr lang="en-GB" dirty="0" err="1"/>
              <a:t>ambiente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0BA893-2ADA-F719-F6CD-3862F2A78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effectLst/>
              </a:rPr>
              <a:t>import </a:t>
            </a:r>
            <a:r>
              <a:rPr lang="en-GB" dirty="0" err="1">
                <a:solidFill>
                  <a:srgbClr val="BCBEC4"/>
                </a:solidFill>
                <a:effectLst/>
              </a:rPr>
              <a:t>java.util.ArrayList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import </a:t>
            </a:r>
            <a:r>
              <a:rPr lang="en-GB" dirty="0" err="1">
                <a:solidFill>
                  <a:srgbClr val="BCBEC4"/>
                </a:solidFill>
                <a:effectLst/>
              </a:rPr>
              <a:t>java.util.List</a:t>
            </a:r>
            <a:r>
              <a:rPr lang="en-GB" dirty="0">
                <a:solidFill>
                  <a:srgbClr val="BCBEC4"/>
                </a:solidFill>
                <a:effectLst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public class </a:t>
            </a:r>
            <a:r>
              <a:rPr lang="en-GB" dirty="0" err="1">
                <a:solidFill>
                  <a:srgbClr val="BCBEC4"/>
                </a:solidFill>
                <a:effectLst/>
              </a:rPr>
              <a:t>HeapOverflow</a:t>
            </a:r>
            <a:r>
              <a:rPr lang="en-GB" dirty="0">
                <a:solidFill>
                  <a:srgbClr val="BCBEC4"/>
                </a:solidFill>
                <a:effectLst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public </a:t>
            </a:r>
            <a:r>
              <a:rPr lang="en-GB" dirty="0">
                <a:solidFill>
                  <a:srgbClr val="CF8E6D"/>
                </a:solidFill>
                <a:effectLst/>
              </a:rPr>
              <a:t>static void </a:t>
            </a:r>
            <a:r>
              <a:rPr lang="en-GB" dirty="0">
                <a:solidFill>
                  <a:srgbClr val="BCBEC4"/>
                </a:solidFill>
                <a:effectLst/>
              </a:rPr>
              <a:t>main(String[] </a:t>
            </a:r>
            <a:r>
              <a:rPr lang="en-GB" dirty="0" err="1">
                <a:solidFill>
                  <a:srgbClr val="BCBEC4"/>
                </a:solidFill>
                <a:effectLst/>
              </a:rPr>
              <a:t>args</a:t>
            </a:r>
            <a:r>
              <a:rPr lang="en-GB" dirty="0">
                <a:solidFill>
                  <a:srgbClr val="BCBEC4"/>
                </a:solidFill>
                <a:effectLst/>
              </a:rPr>
              <a:t>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List&lt;Object&gt; objects = new </a:t>
            </a:r>
            <a:r>
              <a:rPr lang="en-GB" dirty="0" err="1">
                <a:solidFill>
                  <a:srgbClr val="BCBEC4"/>
                </a:solidFill>
                <a:effectLst/>
              </a:rPr>
              <a:t>ArrayList</a:t>
            </a:r>
            <a:r>
              <a:rPr lang="en-GB" dirty="0">
                <a:solidFill>
                  <a:srgbClr val="BCBEC4"/>
                </a:solidFill>
                <a:effectLst/>
              </a:rPr>
              <a:t>&lt;&gt;();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try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>
                <a:solidFill>
                  <a:srgbClr val="CF8E6D"/>
                </a:solidFill>
                <a:effectLst/>
              </a:rPr>
              <a:t>while </a:t>
            </a:r>
            <a:r>
              <a:rPr lang="en-GB" dirty="0">
                <a:solidFill>
                  <a:srgbClr val="BCBEC4"/>
                </a:solidFill>
                <a:effectLst/>
              </a:rPr>
              <a:t>(true)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objects.add</a:t>
            </a:r>
            <a:r>
              <a:rPr lang="en-GB" dirty="0">
                <a:solidFill>
                  <a:srgbClr val="BCBEC4"/>
                </a:solidFill>
                <a:effectLst/>
              </a:rPr>
              <a:t>(new Object()); </a:t>
            </a:r>
            <a:r>
              <a:rPr lang="en-GB" dirty="0">
                <a:solidFill>
                  <a:srgbClr val="7A7E85"/>
                </a:solidFill>
                <a:effectLst/>
              </a:rPr>
              <a:t>// Continua ad </a:t>
            </a:r>
            <a:r>
              <a:rPr lang="en-GB" dirty="0" err="1">
                <a:solidFill>
                  <a:srgbClr val="7A7E85"/>
                </a:solidFill>
                <a:effectLst/>
              </a:rPr>
              <a:t>aggiungere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oggetti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all'elenco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7A7E85"/>
                </a:solidFill>
                <a:effectLst/>
              </a:rPr>
              <a:t>        </a:t>
            </a: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} catch (</a:t>
            </a:r>
            <a:r>
              <a:rPr lang="en-GB" dirty="0" err="1">
                <a:solidFill>
                  <a:srgbClr val="BCBEC4"/>
                </a:solidFill>
                <a:effectLst/>
              </a:rPr>
              <a:t>OutOfMemoryError</a:t>
            </a:r>
            <a:r>
              <a:rPr lang="en-GB" dirty="0">
                <a:solidFill>
                  <a:srgbClr val="BCBEC4"/>
                </a:solidFill>
                <a:effectLst/>
              </a:rPr>
              <a:t> e)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System.out.println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6AAB73"/>
                </a:solidFill>
                <a:effectLst/>
              </a:rPr>
              <a:t>"</a:t>
            </a:r>
            <a:r>
              <a:rPr lang="en-GB" dirty="0" err="1">
                <a:solidFill>
                  <a:srgbClr val="6AAB73"/>
                </a:solidFill>
                <a:effectLst/>
              </a:rPr>
              <a:t>Errore</a:t>
            </a:r>
            <a:r>
              <a:rPr lang="en-GB" dirty="0">
                <a:solidFill>
                  <a:srgbClr val="6AAB73"/>
                </a:solidFill>
                <a:effectLst/>
              </a:rPr>
              <a:t>: </a:t>
            </a:r>
            <a:r>
              <a:rPr lang="en-GB" dirty="0" err="1">
                <a:solidFill>
                  <a:srgbClr val="6AAB73"/>
                </a:solidFill>
                <a:effectLst/>
              </a:rPr>
              <a:t>memoria</a:t>
            </a:r>
            <a:r>
              <a:rPr lang="en-GB" dirty="0">
                <a:solidFill>
                  <a:srgbClr val="6AAB73"/>
                </a:solidFill>
                <a:effectLst/>
              </a:rPr>
              <a:t> heap </a:t>
            </a:r>
            <a:r>
              <a:rPr lang="en-GB" dirty="0" err="1">
                <a:solidFill>
                  <a:srgbClr val="6AAB73"/>
                </a:solidFill>
                <a:effectLst/>
              </a:rPr>
              <a:t>esaurita</a:t>
            </a:r>
            <a:r>
              <a:rPr lang="en-GB" dirty="0">
                <a:solidFill>
                  <a:srgbClr val="6AAB73"/>
                </a:solidFill>
                <a:effectLst/>
              </a:rPr>
              <a:t>!"</a:t>
            </a:r>
            <a:r>
              <a:rPr lang="en-GB" dirty="0">
                <a:solidFill>
                  <a:srgbClr val="BCBEC4"/>
                </a:solidFill>
                <a:effectLst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e.printStackTrace</a:t>
            </a:r>
            <a:r>
              <a:rPr lang="en-GB" dirty="0">
                <a:solidFill>
                  <a:srgbClr val="BCBEC4"/>
                </a:solidFill>
                <a:effectLst/>
              </a:rPr>
              <a:t>();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endParaRPr lang="en-GB" dirty="0">
              <a:solidFill>
                <a:srgbClr val="BCBEC4"/>
              </a:solidFill>
              <a:effectLst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36397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FDB6-1A8A-6AC7-AAFE-F07796E6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Java Stack Memory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CF0B-AE78-21AA-2C6E-9E870C8A1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In Java, un overflow </a:t>
            </a:r>
            <a:r>
              <a:rPr lang="en-GB" dirty="0" err="1"/>
              <a:t>dello</a:t>
            </a:r>
            <a:r>
              <a:rPr lang="en-GB" dirty="0"/>
              <a:t> stack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verifica</a:t>
            </a:r>
            <a:r>
              <a:rPr lang="en-GB" dirty="0"/>
              <a:t> </a:t>
            </a:r>
            <a:r>
              <a:rPr lang="en-GB" dirty="0" err="1"/>
              <a:t>tipicamente</a:t>
            </a:r>
            <a:r>
              <a:rPr lang="en-GB" dirty="0"/>
              <a:t> a causa di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ricorsione</a:t>
            </a:r>
            <a:r>
              <a:rPr lang="en-GB" dirty="0"/>
              <a:t> </a:t>
            </a:r>
            <a:r>
              <a:rPr lang="en-GB" dirty="0" err="1"/>
              <a:t>eccessiva</a:t>
            </a:r>
            <a:r>
              <a:rPr lang="en-GB" dirty="0"/>
              <a:t>, dove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chiama</a:t>
            </a:r>
            <a:r>
              <a:rPr lang="en-GB" dirty="0"/>
              <a:t> </a:t>
            </a:r>
            <a:r>
              <a:rPr lang="en-GB" dirty="0" err="1"/>
              <a:t>ripetutamente</a:t>
            </a:r>
            <a:r>
              <a:rPr lang="en-GB" dirty="0"/>
              <a:t> se </a:t>
            </a:r>
            <a:r>
              <a:rPr lang="en-GB" dirty="0" err="1"/>
              <a:t>stessa</a:t>
            </a:r>
            <a:r>
              <a:rPr lang="en-GB" dirty="0"/>
              <a:t> senza un </a:t>
            </a:r>
            <a:r>
              <a:rPr lang="en-GB" dirty="0" err="1"/>
              <a:t>caso</a:t>
            </a:r>
            <a:r>
              <a:rPr lang="en-GB" dirty="0"/>
              <a:t> base </a:t>
            </a:r>
            <a:r>
              <a:rPr lang="en-GB" dirty="0" err="1"/>
              <a:t>adeguato</a:t>
            </a:r>
            <a:r>
              <a:rPr lang="en-GB" dirty="0"/>
              <a:t> per </a:t>
            </a:r>
            <a:r>
              <a:rPr lang="en-GB" dirty="0" err="1"/>
              <a:t>terminare</a:t>
            </a:r>
            <a:r>
              <a:rPr lang="en-GB" dirty="0"/>
              <a:t> la </a:t>
            </a:r>
            <a:r>
              <a:rPr lang="en-GB" dirty="0" err="1"/>
              <a:t>ricorsione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porta a un </a:t>
            </a:r>
            <a:r>
              <a:rPr lang="en-GB" dirty="0" err="1"/>
              <a:t>eccessivo</a:t>
            </a:r>
            <a:r>
              <a:rPr lang="en-GB" dirty="0"/>
              <a:t> </a:t>
            </a:r>
            <a:r>
              <a:rPr lang="en-GB" dirty="0" err="1"/>
              <a:t>utilizzo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stack, </a:t>
            </a:r>
            <a:r>
              <a:rPr lang="en-GB" dirty="0" err="1"/>
              <a:t>poiché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di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aggiunge</a:t>
            </a:r>
            <a:r>
              <a:rPr lang="en-GB" dirty="0"/>
              <a:t> un frame </a:t>
            </a:r>
            <a:r>
              <a:rPr lang="en-GB" dirty="0" err="1"/>
              <a:t>allo</a:t>
            </a:r>
            <a:r>
              <a:rPr lang="en-GB" dirty="0"/>
              <a:t> stack </a:t>
            </a:r>
            <a:r>
              <a:rPr lang="en-GB" dirty="0" err="1"/>
              <a:t>fino</a:t>
            </a:r>
            <a:r>
              <a:rPr lang="en-GB" dirty="0"/>
              <a:t> a </a:t>
            </a:r>
            <a:r>
              <a:rPr lang="en-GB" dirty="0" err="1"/>
              <a:t>quando</a:t>
            </a:r>
            <a:r>
              <a:rPr lang="en-GB" dirty="0"/>
              <a:t> non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esaurisce</a:t>
            </a:r>
            <a:r>
              <a:rPr lang="en-GB" dirty="0"/>
              <a:t> lo </a:t>
            </a:r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disponibile</a:t>
            </a:r>
            <a:r>
              <a:rPr lang="en-GB" dirty="0"/>
              <a:t>, </a:t>
            </a:r>
            <a:r>
              <a:rPr lang="en-GB" dirty="0" err="1"/>
              <a:t>causando</a:t>
            </a:r>
            <a:r>
              <a:rPr lang="en-GB" dirty="0"/>
              <a:t> un </a:t>
            </a:r>
            <a:r>
              <a:rPr lang="en-GB" dirty="0" err="1"/>
              <a:t>StackOverflowError</a:t>
            </a:r>
            <a:r>
              <a:rPr lang="en-GB" dirty="0"/>
              <a:t>.</a:t>
            </a:r>
          </a:p>
          <a:p>
            <a:r>
              <a:rPr lang="en-GB" dirty="0"/>
              <a:t>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esempio</a:t>
            </a:r>
            <a:r>
              <a:rPr lang="en-GB" dirty="0"/>
              <a:t>, la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recursiveMethod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chiama</a:t>
            </a:r>
            <a:r>
              <a:rPr lang="en-GB" dirty="0"/>
              <a:t> se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indefinitamente</a:t>
            </a:r>
            <a:r>
              <a:rPr lang="en-GB" dirty="0"/>
              <a:t> senza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condizione</a:t>
            </a:r>
            <a:r>
              <a:rPr lang="en-GB" dirty="0"/>
              <a:t> di </a:t>
            </a:r>
            <a:r>
              <a:rPr lang="en-GB" dirty="0" err="1"/>
              <a:t>terminazione</a:t>
            </a:r>
            <a:r>
              <a:rPr lang="en-GB" dirty="0"/>
              <a:t>.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</a:t>
            </a:r>
            <a:r>
              <a:rPr lang="en-GB" dirty="0" err="1"/>
              <a:t>ricorsiva</a:t>
            </a:r>
            <a:r>
              <a:rPr lang="en-GB" dirty="0"/>
              <a:t> </a:t>
            </a:r>
            <a:r>
              <a:rPr lang="en-GB" dirty="0" err="1"/>
              <a:t>aggiunge</a:t>
            </a:r>
            <a:r>
              <a:rPr lang="en-GB" dirty="0"/>
              <a:t> un nuovo frame </a:t>
            </a:r>
            <a:r>
              <a:rPr lang="en-GB" dirty="0" err="1"/>
              <a:t>allo</a:t>
            </a:r>
            <a:r>
              <a:rPr lang="en-GB" dirty="0"/>
              <a:t> stack </a:t>
            </a:r>
            <a:r>
              <a:rPr lang="en-GB" dirty="0" err="1"/>
              <a:t>finché</a:t>
            </a:r>
            <a:r>
              <a:rPr lang="en-GB" dirty="0"/>
              <a:t> non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esaurisce</a:t>
            </a:r>
            <a:r>
              <a:rPr lang="en-GB" dirty="0"/>
              <a:t> lo </a:t>
            </a:r>
            <a:r>
              <a:rPr lang="en-GB" dirty="0" err="1"/>
              <a:t>spazio</a:t>
            </a:r>
            <a:r>
              <a:rPr lang="en-GB" dirty="0"/>
              <a:t>, </a:t>
            </a:r>
            <a:r>
              <a:rPr lang="en-GB" dirty="0" err="1"/>
              <a:t>causando</a:t>
            </a:r>
            <a:r>
              <a:rPr lang="en-GB" dirty="0"/>
              <a:t> un </a:t>
            </a:r>
            <a:r>
              <a:rPr lang="en-GB" dirty="0" err="1"/>
              <a:t>StackOverflowError</a:t>
            </a:r>
            <a:r>
              <a:rPr lang="en-GB" dirty="0"/>
              <a:t>.</a:t>
            </a:r>
          </a:p>
          <a:p>
            <a:r>
              <a:rPr lang="en-GB" dirty="0"/>
              <a:t>java -Xss1m </a:t>
            </a:r>
            <a:r>
              <a:rPr lang="en-GB" dirty="0" err="1"/>
              <a:t>NomeDellaClasse</a:t>
            </a:r>
            <a:endParaRPr lang="en-GB" dirty="0"/>
          </a:p>
          <a:p>
            <a:pPr lvl="1"/>
            <a:r>
              <a:rPr lang="en-GB" dirty="0"/>
              <a:t>la </a:t>
            </a:r>
            <a:r>
              <a:rPr lang="en-GB" dirty="0" err="1"/>
              <a:t>dimensione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stack per </a:t>
            </a:r>
            <a:r>
              <a:rPr lang="en-GB" dirty="0" err="1"/>
              <a:t>ogni</a:t>
            </a:r>
            <a:r>
              <a:rPr lang="en-GB" dirty="0"/>
              <a:t> thread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impostata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1 megabyte. </a:t>
            </a:r>
            <a:r>
              <a:rPr lang="en-GB" dirty="0" err="1"/>
              <a:t>Puoi</a:t>
            </a:r>
            <a:r>
              <a:rPr lang="en-GB" dirty="0"/>
              <a:t> </a:t>
            </a:r>
            <a:r>
              <a:rPr lang="en-GB" dirty="0" err="1"/>
              <a:t>regolare</a:t>
            </a:r>
            <a:r>
              <a:rPr lang="en-GB" dirty="0"/>
              <a:t> il </a:t>
            </a:r>
            <a:r>
              <a:rPr lang="en-GB" dirty="0" err="1"/>
              <a:t>valore</a:t>
            </a:r>
            <a:r>
              <a:rPr lang="en-GB" dirty="0"/>
              <a:t> 1m in base alle </a:t>
            </a:r>
            <a:r>
              <a:rPr lang="en-GB" dirty="0" err="1"/>
              <a:t>tue</a:t>
            </a:r>
            <a:r>
              <a:rPr lang="en-GB" dirty="0"/>
              <a:t> </a:t>
            </a:r>
            <a:r>
              <a:rPr lang="en-GB" dirty="0" err="1"/>
              <a:t>esigenze</a:t>
            </a:r>
            <a:r>
              <a:rPr lang="en-GB" dirty="0"/>
              <a:t> </a:t>
            </a:r>
            <a:r>
              <a:rPr lang="en-GB" dirty="0" err="1"/>
              <a:t>specifiche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989AF-59D8-3DEA-BBFD-B3B03A7F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</a:rPr>
              <a:t>public class </a:t>
            </a:r>
            <a:r>
              <a:rPr lang="en-GB" dirty="0" err="1">
                <a:solidFill>
                  <a:srgbClr val="BCBEC4"/>
                </a:solidFill>
                <a:effectLst/>
              </a:rPr>
              <a:t>StackOverflowExample</a:t>
            </a:r>
            <a:r>
              <a:rPr lang="en-GB" dirty="0">
                <a:solidFill>
                  <a:srgbClr val="BCBEC4"/>
                </a:solidFill>
                <a:effectLst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public static void </a:t>
            </a:r>
            <a:r>
              <a:rPr lang="en-GB" dirty="0" err="1">
                <a:solidFill>
                  <a:srgbClr val="BCBEC4"/>
                </a:solidFill>
                <a:effectLst/>
              </a:rPr>
              <a:t>recursiveMethod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CF8E6D"/>
                </a:solidFill>
                <a:effectLst/>
              </a:rPr>
              <a:t>int </a:t>
            </a:r>
            <a:r>
              <a:rPr lang="en-GB" dirty="0" err="1">
                <a:solidFill>
                  <a:srgbClr val="BCBEC4"/>
                </a:solidFill>
                <a:effectLst/>
              </a:rPr>
              <a:t>i</a:t>
            </a:r>
            <a:r>
              <a:rPr lang="en-GB" dirty="0">
                <a:solidFill>
                  <a:srgbClr val="BCBEC4"/>
                </a:solidFill>
                <a:effectLst/>
              </a:rPr>
              <a:t>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System.out.println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6AAB73"/>
                </a:solidFill>
                <a:effectLst/>
              </a:rPr>
              <a:t>"</a:t>
            </a:r>
            <a:r>
              <a:rPr lang="en-GB" dirty="0" err="1">
                <a:solidFill>
                  <a:srgbClr val="6AAB73"/>
                </a:solidFill>
                <a:effectLst/>
              </a:rPr>
              <a:t>Chiamata</a:t>
            </a:r>
            <a:r>
              <a:rPr lang="en-GB" dirty="0">
                <a:solidFill>
                  <a:srgbClr val="6AAB73"/>
                </a:solidFill>
                <a:effectLst/>
              </a:rPr>
              <a:t> </a:t>
            </a:r>
            <a:r>
              <a:rPr lang="en-GB" dirty="0" err="1">
                <a:solidFill>
                  <a:srgbClr val="6AAB73"/>
                </a:solidFill>
                <a:effectLst/>
              </a:rPr>
              <a:t>numero</a:t>
            </a:r>
            <a:r>
              <a:rPr lang="en-GB" dirty="0">
                <a:solidFill>
                  <a:srgbClr val="6AAB73"/>
                </a:solidFill>
                <a:effectLst/>
              </a:rPr>
              <a:t>: " </a:t>
            </a:r>
            <a:r>
              <a:rPr lang="en-GB" dirty="0">
                <a:solidFill>
                  <a:srgbClr val="BCBEC4"/>
                </a:solidFill>
                <a:effectLst/>
              </a:rPr>
              <a:t>+ </a:t>
            </a:r>
            <a:r>
              <a:rPr lang="en-GB" dirty="0" err="1">
                <a:solidFill>
                  <a:srgbClr val="BCBEC4"/>
                </a:solidFill>
                <a:effectLst/>
              </a:rPr>
              <a:t>i</a:t>
            </a:r>
            <a:r>
              <a:rPr lang="en-GB" dirty="0">
                <a:solidFill>
                  <a:srgbClr val="BCBEC4"/>
                </a:solidFill>
                <a:effectLst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recursiveMethod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 err="1">
                <a:solidFill>
                  <a:srgbClr val="BCBEC4"/>
                </a:solidFill>
                <a:effectLst/>
              </a:rPr>
              <a:t>i</a:t>
            </a:r>
            <a:r>
              <a:rPr lang="en-GB" dirty="0">
                <a:solidFill>
                  <a:srgbClr val="BCBEC4"/>
                </a:solidFill>
                <a:effectLst/>
              </a:rPr>
              <a:t> + </a:t>
            </a:r>
            <a:r>
              <a:rPr lang="en-GB" dirty="0">
                <a:solidFill>
                  <a:srgbClr val="2AACB8"/>
                </a:solidFill>
                <a:effectLst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</a:rPr>
              <a:t>); </a:t>
            </a:r>
            <a:r>
              <a:rPr lang="en-GB" dirty="0">
                <a:solidFill>
                  <a:srgbClr val="7A7E85"/>
                </a:solidFill>
                <a:effectLst/>
              </a:rPr>
              <a:t>// </a:t>
            </a:r>
            <a:r>
              <a:rPr lang="en-GB" dirty="0" err="1">
                <a:solidFill>
                  <a:srgbClr val="7A7E85"/>
                </a:solidFill>
                <a:effectLst/>
              </a:rPr>
              <a:t>Chiamata</a:t>
            </a:r>
            <a:r>
              <a:rPr lang="en-GB" dirty="0">
                <a:solidFill>
                  <a:srgbClr val="7A7E85"/>
                </a:solidFill>
                <a:effectLst/>
              </a:rPr>
              <a:t> </a:t>
            </a:r>
            <a:r>
              <a:rPr lang="en-GB" dirty="0" err="1">
                <a:solidFill>
                  <a:srgbClr val="7A7E85"/>
                </a:solidFill>
                <a:effectLst/>
              </a:rPr>
              <a:t>ricorsiva</a:t>
            </a:r>
            <a:r>
              <a:rPr lang="en-GB" dirty="0">
                <a:solidFill>
                  <a:srgbClr val="7A7E85"/>
                </a:solidFill>
                <a:effectLst/>
              </a:rPr>
              <a:t> senza </a:t>
            </a:r>
            <a:r>
              <a:rPr lang="en-GB" dirty="0" err="1">
                <a:solidFill>
                  <a:srgbClr val="7A7E85"/>
                </a:solidFill>
                <a:effectLst/>
              </a:rPr>
              <a:t>condizione</a:t>
            </a:r>
            <a:r>
              <a:rPr lang="en-GB" dirty="0">
                <a:solidFill>
                  <a:srgbClr val="7A7E85"/>
                </a:solidFill>
                <a:effectLst/>
              </a:rPr>
              <a:t> di </a:t>
            </a:r>
            <a:r>
              <a:rPr lang="en-GB" dirty="0" err="1">
                <a:solidFill>
                  <a:srgbClr val="7A7E85"/>
                </a:solidFill>
                <a:effectLst/>
              </a:rPr>
              <a:t>terminazione</a:t>
            </a:r>
            <a:br>
              <a:rPr lang="en-GB" dirty="0">
                <a:solidFill>
                  <a:srgbClr val="7A7E85"/>
                </a:solidFill>
                <a:effectLst/>
              </a:rPr>
            </a:br>
            <a:r>
              <a:rPr lang="en-GB" dirty="0">
                <a:solidFill>
                  <a:srgbClr val="7A7E85"/>
                </a:solidFill>
                <a:effectLst/>
              </a:rPr>
              <a:t>    </a:t>
            </a: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</a:rPr>
              <a:t>public static void </a:t>
            </a:r>
            <a:r>
              <a:rPr lang="en-GB" dirty="0">
                <a:solidFill>
                  <a:srgbClr val="BCBEC4"/>
                </a:solidFill>
                <a:effectLst/>
              </a:rPr>
              <a:t>main(String[] </a:t>
            </a:r>
            <a:r>
              <a:rPr lang="en-GB" dirty="0" err="1">
                <a:solidFill>
                  <a:srgbClr val="BCBEC4"/>
                </a:solidFill>
                <a:effectLst/>
              </a:rPr>
              <a:t>args</a:t>
            </a:r>
            <a:r>
              <a:rPr lang="en-GB" dirty="0">
                <a:solidFill>
                  <a:srgbClr val="BCBEC4"/>
                </a:solidFill>
                <a:effectLst/>
              </a:rPr>
              <a:t>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</a:t>
            </a:r>
            <a:r>
              <a:rPr lang="en-GB" dirty="0">
                <a:solidFill>
                  <a:srgbClr val="CF8E6D"/>
                </a:solidFill>
                <a:effectLst/>
              </a:rPr>
              <a:t>try </a:t>
            </a:r>
            <a:r>
              <a:rPr lang="en-GB" dirty="0">
                <a:solidFill>
                  <a:srgbClr val="BCBEC4"/>
                </a:solidFill>
                <a:effectLst/>
              </a:rPr>
              <a:t>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recursiveMethod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2AACB8"/>
                </a:solidFill>
                <a:effectLst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} </a:t>
            </a:r>
            <a:r>
              <a:rPr lang="en-GB" dirty="0">
                <a:solidFill>
                  <a:srgbClr val="CF8E6D"/>
                </a:solidFill>
                <a:effectLst/>
              </a:rPr>
              <a:t>catch 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 err="1">
                <a:solidFill>
                  <a:srgbClr val="BCBEC4"/>
                </a:solidFill>
                <a:effectLst/>
              </a:rPr>
              <a:t>StackOverflowError</a:t>
            </a:r>
            <a:r>
              <a:rPr lang="en-GB" dirty="0">
                <a:solidFill>
                  <a:srgbClr val="BCBEC4"/>
                </a:solidFill>
                <a:effectLst/>
              </a:rPr>
              <a:t> e) {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System.out.println</a:t>
            </a:r>
            <a:r>
              <a:rPr lang="en-GB" dirty="0">
                <a:solidFill>
                  <a:srgbClr val="BCBEC4"/>
                </a:solidFill>
                <a:effectLst/>
              </a:rPr>
              <a:t>(</a:t>
            </a:r>
            <a:r>
              <a:rPr lang="en-GB" dirty="0">
                <a:solidFill>
                  <a:srgbClr val="6AAB73"/>
                </a:solidFill>
                <a:effectLst/>
              </a:rPr>
              <a:t>"</a:t>
            </a:r>
            <a:r>
              <a:rPr lang="en-GB" dirty="0" err="1">
                <a:solidFill>
                  <a:srgbClr val="6AAB73"/>
                </a:solidFill>
                <a:effectLst/>
              </a:rPr>
              <a:t>Errore</a:t>
            </a:r>
            <a:r>
              <a:rPr lang="en-GB" dirty="0">
                <a:solidFill>
                  <a:srgbClr val="6AAB73"/>
                </a:solidFill>
                <a:effectLst/>
              </a:rPr>
              <a:t>: stack overflow!"</a:t>
            </a:r>
            <a:r>
              <a:rPr lang="en-GB" dirty="0">
                <a:solidFill>
                  <a:srgbClr val="BCBEC4"/>
                </a:solidFill>
                <a:effectLst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    </a:t>
            </a:r>
            <a:r>
              <a:rPr lang="en-GB" dirty="0" err="1">
                <a:solidFill>
                  <a:srgbClr val="BCBEC4"/>
                </a:solidFill>
                <a:effectLst/>
              </a:rPr>
              <a:t>e.printStackTrace</a:t>
            </a:r>
            <a:r>
              <a:rPr lang="en-GB" dirty="0">
                <a:solidFill>
                  <a:srgbClr val="BCBEC4"/>
                </a:solidFill>
                <a:effectLst/>
              </a:rPr>
              <a:t>();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    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r>
              <a:rPr lang="en-GB" dirty="0">
                <a:solidFill>
                  <a:srgbClr val="BCBEC4"/>
                </a:solidFill>
                <a:effectLst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</a:rPr>
            </a:br>
            <a:endParaRPr lang="en-GB" dirty="0">
              <a:solidFill>
                <a:srgbClr val="BCBEC4"/>
              </a:solidFill>
              <a:effectLst/>
            </a:endParaRP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4744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A8534447-F4B9-DAB6-1BB3-DDB7F3BD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08" y="1307097"/>
            <a:ext cx="5452679" cy="51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76AFD6-2364-D105-2510-BDDD5D9A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 in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DC3DD-7975-6E14-CF59-99AAC18D2145}"/>
              </a:ext>
            </a:extLst>
          </p:cNvPr>
          <p:cNvSpPr txBox="1"/>
          <p:nvPr/>
        </p:nvSpPr>
        <p:spPr>
          <a:xfrm>
            <a:off x="838200" y="1690688"/>
            <a:ext cx="7780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#include &lt;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stdio.h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&gt;</a:t>
            </a:r>
            <a:endParaRPr lang="en-GB" sz="16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#include &lt;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stdlib.h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&gt;</a:t>
            </a:r>
            <a:endParaRPr lang="en-GB" sz="16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GB" sz="1600" dirty="0"/>
            </a:b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globale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non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inizializzata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//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read-write BSS</a:t>
            </a:r>
            <a:endParaRPr lang="en-GB" sz="16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int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i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;</a:t>
            </a:r>
            <a:endParaRPr lang="en-GB" sz="1600" dirty="0">
              <a:solidFill>
                <a:srgbClr val="000000"/>
              </a:solidFill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GB" sz="1600" dirty="0"/>
            </a:b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statica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 read-write BSS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// non 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inizializzata</a:t>
            </a:r>
            <a:endParaRPr lang="en-GB" sz="160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static int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 Mono" pitchFamily="49" charset="0"/>
              </a:rPr>
              <a:t>variabile_statica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 Mono" pitchFamily="49" charset="0"/>
              </a:rPr>
              <a:t>//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dipende</a:t>
            </a: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 da 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compilatore</a:t>
            </a: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, a volte in Data Segment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Roboto Mono" pitchFamily="49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int 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vect</a:t>
            </a: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[100];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Roboto Mono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int main(int 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argc</a:t>
            </a: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, char *</a:t>
            </a:r>
            <a:r>
              <a:rPr lang="en-GB" sz="1600" dirty="0" err="1">
                <a:solidFill>
                  <a:srgbClr val="000000"/>
                </a:solidFill>
                <a:latin typeface="Roboto Mono" pitchFamily="49" charset="0"/>
              </a:rPr>
              <a:t>argv</a:t>
            </a:r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[]){</a:t>
            </a:r>
          </a:p>
          <a:p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	... </a:t>
            </a:r>
          </a:p>
          <a:p>
            <a:r>
              <a:rPr lang="en-GB" sz="1600" dirty="0">
                <a:solidFill>
                  <a:srgbClr val="000000"/>
                </a:solidFill>
                <a:latin typeface="Roboto Mono" pitchFamily="49" charset="0"/>
              </a:rPr>
              <a:t>}</a:t>
            </a:r>
            <a:br>
              <a:rPr lang="en-GB" sz="1600" dirty="0">
                <a:solidFill>
                  <a:srgbClr val="000000"/>
                </a:solidFill>
                <a:latin typeface="Roboto Mono" pitchFamily="49" charset="0"/>
              </a:rPr>
            </a:br>
            <a:endParaRPr lang="en-IT" sz="1600" dirty="0">
              <a:solidFill>
                <a:srgbClr val="000000"/>
              </a:solidFill>
              <a:latin typeface="Roboto Mono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3EA4E1-5D69-752C-46C6-9CAD37E06F8D}"/>
              </a:ext>
            </a:extLst>
          </p:cNvPr>
          <p:cNvSpPr/>
          <p:nvPr/>
        </p:nvSpPr>
        <p:spPr>
          <a:xfrm>
            <a:off x="6926316" y="4519448"/>
            <a:ext cx="4635062" cy="662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8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7B66-DA60-EFAF-03C9-8816FD0C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Linux size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0C48-D6A6-C80C-F60F-7FAF815F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(without the -m option) prints the (decimal) number of bytes required by the __TEXT, __DATA and __OBJC segments.  All other segments are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totaled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that size is listed in the `others' column.  </a:t>
            </a:r>
          </a:p>
          <a:p>
            <a:pPr marL="0" indent="0">
              <a:buNone/>
            </a:pP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final two columns is the sum in decimal and hexadecimal. If no file is specified,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is used.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533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8237</Words>
  <Application>Microsoft Macintosh PowerPoint</Application>
  <PresentationFormat>Widescreen</PresentationFormat>
  <Paragraphs>652</Paragraphs>
  <Slides>73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AkayaKanadaka</vt:lpstr>
      <vt:lpstr>Andale Mono</vt:lpstr>
      <vt:lpstr>Arial</vt:lpstr>
      <vt:lpstr>Calibri</vt:lpstr>
      <vt:lpstr>Calibri Light</vt:lpstr>
      <vt:lpstr>Courier New</vt:lpstr>
      <vt:lpstr>Lucida Console</vt:lpstr>
      <vt:lpstr>Roboto Mono</vt:lpstr>
      <vt:lpstr>Verdana</vt:lpstr>
      <vt:lpstr>Office Theme</vt:lpstr>
      <vt:lpstr>Processi</vt:lpstr>
      <vt:lpstr>Processi</vt:lpstr>
      <vt:lpstr>Memory Layout di un processo …</vt:lpstr>
      <vt:lpstr>Memory Layout di un processo – parte statica</vt:lpstr>
      <vt:lpstr>Memory Layout di un processo – parte statica</vt:lpstr>
      <vt:lpstr>Esempio in C</vt:lpstr>
      <vt:lpstr>Memory Layout di un processo – parte statica</vt:lpstr>
      <vt:lpstr>Esempio in C</vt:lpstr>
      <vt:lpstr>Linux size command</vt:lpstr>
      <vt:lpstr>memoryLayout.c</vt:lpstr>
      <vt:lpstr>memoryLayout.c</vt:lpstr>
      <vt:lpstr>memoryLayout.c</vt:lpstr>
      <vt:lpstr>Memory Layout di un processo – parte dinamica</vt:lpstr>
      <vt:lpstr>Stack &amp; Heap</vt:lpstr>
      <vt:lpstr>Memory Layout di un processo – parte dinamica</vt:lpstr>
      <vt:lpstr>memoryLayout.c</vt:lpstr>
      <vt:lpstr>Memory Layout di un processo – parte dinamica</vt:lpstr>
      <vt:lpstr>Programmi .c e comando size</vt:lpstr>
      <vt:lpstr>Stack &amp; Heap</vt:lpstr>
      <vt:lpstr>Stack &amp; Heap</vt:lpstr>
      <vt:lpstr>Stack</vt:lpstr>
      <vt:lpstr>Stack struttura dati LIFO</vt:lpstr>
      <vt:lpstr>Esempio record attivazione</vt:lpstr>
      <vt:lpstr>Stack – record di attivazione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utili</vt:lpstr>
      <vt:lpstr>Stack &amp; Heap</vt:lpstr>
      <vt:lpstr>Heap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Esempio stack Java</vt:lpstr>
      <vt:lpstr>Esempio stack Java</vt:lpstr>
      <vt:lpstr>Esempio stack Java</vt:lpstr>
      <vt:lpstr>Esempio stack Java</vt:lpstr>
      <vt:lpstr>Java &amp; heap</vt:lpstr>
      <vt:lpstr>Esempio stack &amp; heap</vt:lpstr>
      <vt:lpstr>Esempio stack &amp; heap</vt:lpstr>
      <vt:lpstr>Esempio stack &amp; heap</vt:lpstr>
      <vt:lpstr>Esempio stack &amp; heap</vt:lpstr>
      <vt:lpstr>Esempio stack &amp; heap</vt:lpstr>
      <vt:lpstr>Esempio stack &amp; heap</vt:lpstr>
      <vt:lpstr>Esempio stack &amp; heap</vt:lpstr>
      <vt:lpstr>Passaggio per indirizzo e per riferimento</vt:lpstr>
      <vt:lpstr>C: passaggio per valore versus per indirizzo</vt:lpstr>
      <vt:lpstr>Passaggio per valore e rifemento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Approfondimenti</vt:lpstr>
      <vt:lpstr>Curiosare con la shell la memoria di un processo</vt:lpstr>
      <vt:lpstr>Comandi linux per ispezionare la memoria</vt:lpstr>
      <vt:lpstr>Java e bytecode (1)</vt:lpstr>
      <vt:lpstr>Java e bytecode (2)</vt:lpstr>
      <vt:lpstr>Java e Memory Layout</vt:lpstr>
      <vt:lpstr>Java e Memory Layout</vt:lpstr>
      <vt:lpstr>Java e Memory Layout</vt:lpstr>
      <vt:lpstr>Java Heap memory error</vt:lpstr>
      <vt:lpstr>Java Stack Memory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cp:lastPrinted>2024-01-11T08:55:04Z</cp:lastPrinted>
  <dcterms:created xsi:type="dcterms:W3CDTF">2024-01-09T13:55:20Z</dcterms:created>
  <dcterms:modified xsi:type="dcterms:W3CDTF">2024-10-15T13:36:23Z</dcterms:modified>
</cp:coreProperties>
</file>